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1"/>
  </p:notesMasterIdLst>
  <p:sldIdLst>
    <p:sldId id="256" r:id="rId2"/>
    <p:sldId id="257" r:id="rId3"/>
    <p:sldId id="258" r:id="rId4"/>
    <p:sldId id="292" r:id="rId5"/>
    <p:sldId id="294" r:id="rId6"/>
    <p:sldId id="295" r:id="rId7"/>
    <p:sldId id="296" r:id="rId8"/>
    <p:sldId id="297" r:id="rId9"/>
    <p:sldId id="351" r:id="rId10"/>
    <p:sldId id="299" r:id="rId11"/>
    <p:sldId id="352" r:id="rId12"/>
    <p:sldId id="353" r:id="rId13"/>
    <p:sldId id="298" r:id="rId14"/>
    <p:sldId id="354" r:id="rId15"/>
    <p:sldId id="259" r:id="rId16"/>
    <p:sldId id="300" r:id="rId17"/>
    <p:sldId id="302" r:id="rId18"/>
    <p:sldId id="301" r:id="rId19"/>
    <p:sldId id="356" r:id="rId20"/>
    <p:sldId id="355" r:id="rId21"/>
    <p:sldId id="303" r:id="rId22"/>
    <p:sldId id="304" r:id="rId23"/>
    <p:sldId id="305" r:id="rId24"/>
    <p:sldId id="311" r:id="rId25"/>
    <p:sldId id="307" r:id="rId26"/>
    <p:sldId id="310" r:id="rId27"/>
    <p:sldId id="309" r:id="rId28"/>
    <p:sldId id="312" r:id="rId29"/>
    <p:sldId id="313" r:id="rId30"/>
    <p:sldId id="357" r:id="rId31"/>
    <p:sldId id="314" r:id="rId32"/>
    <p:sldId id="358" r:id="rId33"/>
    <p:sldId id="316" r:id="rId34"/>
    <p:sldId id="359" r:id="rId35"/>
    <p:sldId id="361" r:id="rId36"/>
    <p:sldId id="362" r:id="rId37"/>
    <p:sldId id="363" r:id="rId38"/>
    <p:sldId id="360" r:id="rId39"/>
    <p:sldId id="365" r:id="rId40"/>
  </p:sldIdLst>
  <p:sldSz cx="9144000" cy="5143500" type="screen16x9"/>
  <p:notesSz cx="6858000" cy="9144000"/>
  <p:embeddedFontLst>
    <p:embeddedFont>
      <p:font typeface="Nunito Light" pitchFamily="2" charset="0"/>
      <p:regular r:id="rId42"/>
      <p:italic r:id="rId43"/>
    </p:embeddedFont>
    <p:embeddedFont>
      <p:font typeface="Quantico" panose="020B0604020202020204" charset="0"/>
      <p:regular r:id="rId44"/>
      <p:bold r:id="rId45"/>
      <p:italic r:id="rId46"/>
      <p:boldItalic r:id="rId47"/>
    </p:embeddedFont>
    <p:embeddedFont>
      <p:font typeface="Source Code Pro" panose="020B0509030403020204"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F281A2-E4B6-4A5E-B617-927D747C8E2F}">
  <a:tblStyle styleId="{36F281A2-E4B6-4A5E-B617-927D747C8E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912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843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9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039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530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380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43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343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67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118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c431c309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c431c30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948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935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012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228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998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937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654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05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53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798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198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00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914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803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528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083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720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c431c309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c431c30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446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16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800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10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840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660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958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c431c309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c431c309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652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 y="0"/>
            <a:ext cx="91440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062200" y="1289175"/>
            <a:ext cx="5019600" cy="18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050100" y="3617700"/>
            <a:ext cx="3043800" cy="71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3030250" y="1291525"/>
            <a:ext cx="4711500" cy="1198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4173275" y="3581850"/>
            <a:ext cx="3169800" cy="67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64" name="Google Shape;64;p11"/>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5" name="Google Shape;65;p11"/>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86988" y="1906688"/>
            <a:ext cx="3943500" cy="11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731913" y="1906688"/>
            <a:ext cx="2225100" cy="1115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6" name="Google Shape;16;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7" name="Google Shape;17;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1" name="Google Shape;21;p4"/>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 name="Google Shape;22;p4"/>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grpSp>
        <p:nvGrpSpPr>
          <p:cNvPr id="24" name="Google Shape;24;p5"/>
          <p:cNvGrpSpPr/>
          <p:nvPr/>
        </p:nvGrpSpPr>
        <p:grpSpPr>
          <a:xfrm>
            <a:off x="396500" y="170424"/>
            <a:ext cx="8360126" cy="4398447"/>
            <a:chOff x="1054783" y="1029605"/>
            <a:chExt cx="7587010" cy="3902100"/>
          </a:xfrm>
        </p:grpSpPr>
        <p:sp>
          <p:nvSpPr>
            <p:cNvPr id="25" name="Google Shape;25;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0" name="Google Shape;30;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1" name="Google Shape;31;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2" name="Google Shape;32;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grpSp>
        <p:nvGrpSpPr>
          <p:cNvPr id="36" name="Google Shape;36;p7"/>
          <p:cNvGrpSpPr/>
          <p:nvPr/>
        </p:nvGrpSpPr>
        <p:grpSpPr>
          <a:xfrm>
            <a:off x="396500" y="170424"/>
            <a:ext cx="8360126" cy="4398447"/>
            <a:chOff x="1054783" y="1029605"/>
            <a:chExt cx="7587010" cy="3902100"/>
          </a:xfrm>
        </p:grpSpPr>
        <p:sp>
          <p:nvSpPr>
            <p:cNvPr id="37" name="Google Shape;37;p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7"/>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0" name="Google Shape;40;p7"/>
          <p:cNvSpPr txBox="1">
            <a:spLocks noGrp="1"/>
          </p:cNvSpPr>
          <p:nvPr>
            <p:ph type="body" idx="1"/>
          </p:nvPr>
        </p:nvSpPr>
        <p:spPr>
          <a:xfrm>
            <a:off x="720000" y="1244275"/>
            <a:ext cx="3692400" cy="2955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4"/>
              </a:buClr>
              <a:buSzPts val="1200"/>
              <a:buAutoNum type="arabicPeriod"/>
              <a:defRPr/>
            </a:lvl1pPr>
            <a:lvl2pPr marL="914400" lvl="1" indent="-304800" rtl="0">
              <a:spcBef>
                <a:spcPts val="0"/>
              </a:spcBef>
              <a:spcAft>
                <a:spcPts val="0"/>
              </a:spcAft>
              <a:buClr>
                <a:srgbClr val="E76A28"/>
              </a:buClr>
              <a:buSzPts val="1200"/>
              <a:buFont typeface="Nunito Light"/>
              <a:buAutoNum type="alphaLcPeriod"/>
              <a:defRPr/>
            </a:lvl2pPr>
            <a:lvl3pPr marL="1371600" lvl="2" indent="-304800" rtl="0">
              <a:spcBef>
                <a:spcPts val="0"/>
              </a:spcBef>
              <a:spcAft>
                <a:spcPts val="0"/>
              </a:spcAft>
              <a:buClr>
                <a:srgbClr val="E76A28"/>
              </a:buClr>
              <a:buSzPts val="1200"/>
              <a:buFont typeface="Nunito Light"/>
              <a:buAutoNum type="romanLcPeriod"/>
              <a:defRPr/>
            </a:lvl3pPr>
            <a:lvl4pPr marL="1828800" lvl="3" indent="-304800" rtl="0">
              <a:spcBef>
                <a:spcPts val="0"/>
              </a:spcBef>
              <a:spcAft>
                <a:spcPts val="0"/>
              </a:spcAft>
              <a:buClr>
                <a:srgbClr val="E76A28"/>
              </a:buClr>
              <a:buSzPts val="1200"/>
              <a:buFont typeface="Nunito Light"/>
              <a:buAutoNum type="arabicPeriod"/>
              <a:defRPr/>
            </a:lvl4pPr>
            <a:lvl5pPr marL="2286000" lvl="4" indent="-304800" rtl="0">
              <a:spcBef>
                <a:spcPts val="0"/>
              </a:spcBef>
              <a:spcAft>
                <a:spcPts val="0"/>
              </a:spcAft>
              <a:buClr>
                <a:srgbClr val="E76A28"/>
              </a:buClr>
              <a:buSzPts val="1200"/>
              <a:buFont typeface="Nunito Light"/>
              <a:buAutoNum type="alphaLcPeriod"/>
              <a:defRPr/>
            </a:lvl5pPr>
            <a:lvl6pPr marL="2743200" lvl="5" indent="-304800" rtl="0">
              <a:spcBef>
                <a:spcPts val="0"/>
              </a:spcBef>
              <a:spcAft>
                <a:spcPts val="0"/>
              </a:spcAft>
              <a:buClr>
                <a:srgbClr val="999999"/>
              </a:buClr>
              <a:buSzPts val="1200"/>
              <a:buFont typeface="Nunito Light"/>
              <a:buAutoNum type="romanLcPeriod"/>
              <a:defRPr/>
            </a:lvl6pPr>
            <a:lvl7pPr marL="3200400" lvl="6" indent="-304800" rtl="0">
              <a:spcBef>
                <a:spcPts val="0"/>
              </a:spcBef>
              <a:spcAft>
                <a:spcPts val="0"/>
              </a:spcAft>
              <a:buClr>
                <a:srgbClr val="999999"/>
              </a:buClr>
              <a:buSzPts val="1200"/>
              <a:buFont typeface="Nunito Light"/>
              <a:buAutoNum type="arabicPeriod"/>
              <a:defRPr/>
            </a:lvl7pPr>
            <a:lvl8pPr marL="3657600" lvl="7" indent="-304800" rtl="0">
              <a:spcBef>
                <a:spcPts val="0"/>
              </a:spcBef>
              <a:spcAft>
                <a:spcPts val="0"/>
              </a:spcAft>
              <a:buClr>
                <a:srgbClr val="999999"/>
              </a:buClr>
              <a:buSzPts val="1200"/>
              <a:buFont typeface="Nunito Light"/>
              <a:buAutoNum type="alphaLcPeriod"/>
              <a:defRPr/>
            </a:lvl8pPr>
            <a:lvl9pPr marL="4114800" lvl="8" indent="-304800" rtl="0">
              <a:spcBef>
                <a:spcPts val="0"/>
              </a:spcBef>
              <a:spcAft>
                <a:spcPts val="0"/>
              </a:spcAft>
              <a:buClr>
                <a:srgbClr val="999999"/>
              </a:buClr>
              <a:buSzPts val="1200"/>
              <a:buFont typeface="Nunito Light"/>
              <a:buAutoNum type="romanLcPeriod"/>
              <a:defRPr/>
            </a:lvl9pPr>
          </a:lstStyle>
          <a:p>
            <a:endParaRPr/>
          </a:p>
        </p:txBody>
      </p:sp>
      <p:sp>
        <p:nvSpPr>
          <p:cNvPr id="41" name="Google Shape;41;p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grpSp>
        <p:nvGrpSpPr>
          <p:cNvPr id="43" name="Google Shape;43;p8"/>
          <p:cNvGrpSpPr/>
          <p:nvPr/>
        </p:nvGrpSpPr>
        <p:grpSpPr>
          <a:xfrm>
            <a:off x="396500" y="170424"/>
            <a:ext cx="8360126" cy="4398447"/>
            <a:chOff x="1054783" y="1029605"/>
            <a:chExt cx="7587010" cy="3902100"/>
          </a:xfrm>
        </p:grpSpPr>
        <p:sp>
          <p:nvSpPr>
            <p:cNvPr id="44" name="Google Shape;44;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47" name="Google Shape;47;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grpSp>
        <p:nvGrpSpPr>
          <p:cNvPr id="49" name="Google Shape;49;p9"/>
          <p:cNvGrpSpPr/>
          <p:nvPr/>
        </p:nvGrpSpPr>
        <p:grpSpPr>
          <a:xfrm>
            <a:off x="396500" y="170424"/>
            <a:ext cx="8360126" cy="4398447"/>
            <a:chOff x="1054783" y="1029605"/>
            <a:chExt cx="7587010" cy="3902100"/>
          </a:xfrm>
        </p:grpSpPr>
        <p:sp>
          <p:nvSpPr>
            <p:cNvPr id="50" name="Google Shape;50;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3" name="Google Shape;53;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grpSp>
        <p:nvGrpSpPr>
          <p:cNvPr id="56" name="Google Shape;56;p10"/>
          <p:cNvGrpSpPr/>
          <p:nvPr/>
        </p:nvGrpSpPr>
        <p:grpSpPr>
          <a:xfrm>
            <a:off x="396500" y="170424"/>
            <a:ext cx="8360126" cy="4398447"/>
            <a:chOff x="1054783" y="1029605"/>
            <a:chExt cx="7587010" cy="3902100"/>
          </a:xfrm>
        </p:grpSpPr>
        <p:sp>
          <p:nvSpPr>
            <p:cNvPr id="57" name="Google Shape;57;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0" name="Google Shape;60;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3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grpSp>
        <p:nvGrpSpPr>
          <p:cNvPr id="76" name="Google Shape;76;p15"/>
          <p:cNvGrpSpPr/>
          <p:nvPr/>
        </p:nvGrpSpPr>
        <p:grpSpPr>
          <a:xfrm>
            <a:off x="1282950" y="650425"/>
            <a:ext cx="6578100" cy="3438300"/>
            <a:chOff x="772525" y="726625"/>
            <a:chExt cx="6578100" cy="3438300"/>
          </a:xfrm>
        </p:grpSpPr>
        <p:sp>
          <p:nvSpPr>
            <p:cNvPr id="77" name="Google Shape;77;p15"/>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5"/>
          <p:cNvGrpSpPr/>
          <p:nvPr/>
        </p:nvGrpSpPr>
        <p:grpSpPr>
          <a:xfrm>
            <a:off x="2449637" y="3182660"/>
            <a:ext cx="3447300" cy="962400"/>
            <a:chOff x="4924175" y="3441525"/>
            <a:chExt cx="3447300" cy="962400"/>
          </a:xfrm>
        </p:grpSpPr>
        <p:sp>
          <p:nvSpPr>
            <p:cNvPr id="80" name="Google Shape;80;p15"/>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5"/>
          <p:cNvSpPr txBox="1"/>
          <p:nvPr/>
        </p:nvSpPr>
        <p:spPr>
          <a:xfrm>
            <a:off x="1414871" y="1639888"/>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accent2"/>
                </a:solidFill>
                <a:latin typeface="Quantico"/>
                <a:ea typeface="Quantico"/>
                <a:cs typeface="Quantico"/>
                <a:sym typeface="Quantico"/>
              </a:rPr>
              <a:t>&lt;/</a:t>
            </a:r>
            <a:endParaRPr sz="3600">
              <a:solidFill>
                <a:schemeClr val="accent2"/>
              </a:solidFill>
              <a:latin typeface="Quantico"/>
              <a:ea typeface="Quantico"/>
              <a:cs typeface="Quantico"/>
              <a:sym typeface="Quantico"/>
            </a:endParaRPr>
          </a:p>
        </p:txBody>
      </p:sp>
      <p:sp>
        <p:nvSpPr>
          <p:cNvPr id="83" name="Google Shape;83;p15"/>
          <p:cNvSpPr txBox="1"/>
          <p:nvPr/>
        </p:nvSpPr>
        <p:spPr>
          <a:xfrm>
            <a:off x="7020763" y="249327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latin typeface="Quantico"/>
              <a:ea typeface="Quantico"/>
              <a:cs typeface="Quantico"/>
              <a:sym typeface="Quantico"/>
            </a:endParaRPr>
          </a:p>
        </p:txBody>
      </p:sp>
      <p:sp>
        <p:nvSpPr>
          <p:cNvPr id="84" name="Google Shape;84;p15"/>
          <p:cNvSpPr txBox="1">
            <a:spLocks noGrp="1"/>
          </p:cNvSpPr>
          <p:nvPr>
            <p:ph type="ctrTitle"/>
          </p:nvPr>
        </p:nvSpPr>
        <p:spPr>
          <a:xfrm>
            <a:off x="2062200" y="959348"/>
            <a:ext cx="5019600" cy="18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BO" dirty="0">
                <a:solidFill>
                  <a:schemeClr val="accent1">
                    <a:lumMod val="50000"/>
                  </a:schemeClr>
                </a:solidFill>
              </a:rPr>
              <a:t>Procesual Hito 4 Base de Datos I - 2023</a:t>
            </a:r>
            <a:endParaRPr dirty="0">
              <a:solidFill>
                <a:schemeClr val="accent1">
                  <a:lumMod val="50000"/>
                </a:schemeClr>
              </a:solidFill>
            </a:endParaRPr>
          </a:p>
        </p:txBody>
      </p:sp>
      <p:sp>
        <p:nvSpPr>
          <p:cNvPr id="85" name="Google Shape;85;p15"/>
          <p:cNvSpPr txBox="1">
            <a:spLocks noGrp="1"/>
          </p:cNvSpPr>
          <p:nvPr>
            <p:ph type="subTitle" idx="1"/>
          </p:nvPr>
        </p:nvSpPr>
        <p:spPr>
          <a:xfrm>
            <a:off x="2557913" y="3461924"/>
            <a:ext cx="3043800" cy="7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Bases de </a:t>
            </a:r>
            <a:r>
              <a:rPr lang="pt-BR" dirty="0" err="1"/>
              <a:t>Datos</a:t>
            </a:r>
            <a:r>
              <a:rPr lang="pt-BR" dirty="0"/>
              <a:t> - SQL Server</a:t>
            </a:r>
            <a:endParaRPr dirty="0"/>
          </a:p>
        </p:txBody>
      </p:sp>
      <p:grpSp>
        <p:nvGrpSpPr>
          <p:cNvPr id="86" name="Google Shape;86;p15"/>
          <p:cNvGrpSpPr/>
          <p:nvPr/>
        </p:nvGrpSpPr>
        <p:grpSpPr>
          <a:xfrm>
            <a:off x="252971" y="2941696"/>
            <a:ext cx="1864800" cy="718498"/>
            <a:chOff x="488525" y="3093501"/>
            <a:chExt cx="1864800" cy="718498"/>
          </a:xfrm>
        </p:grpSpPr>
        <p:grpSp>
          <p:nvGrpSpPr>
            <p:cNvPr id="87" name="Google Shape;87;p15"/>
            <p:cNvGrpSpPr/>
            <p:nvPr/>
          </p:nvGrpSpPr>
          <p:grpSpPr>
            <a:xfrm>
              <a:off x="488525" y="3093501"/>
              <a:ext cx="1864800" cy="718498"/>
              <a:chOff x="488525" y="3093501"/>
              <a:chExt cx="1864800" cy="718498"/>
            </a:xfrm>
          </p:grpSpPr>
          <p:sp>
            <p:nvSpPr>
              <p:cNvPr id="88" name="Google Shape;88;p15"/>
              <p:cNvSpPr/>
              <p:nvPr/>
            </p:nvSpPr>
            <p:spPr>
              <a:xfrm>
                <a:off x="488525" y="3348799"/>
                <a:ext cx="1864800" cy="4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488525" y="3093501"/>
                <a:ext cx="18648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15"/>
            <p:cNvGrpSpPr/>
            <p:nvPr/>
          </p:nvGrpSpPr>
          <p:grpSpPr>
            <a:xfrm>
              <a:off x="693113" y="3432625"/>
              <a:ext cx="1455642" cy="295547"/>
              <a:chOff x="704072" y="2828928"/>
              <a:chExt cx="1455642" cy="295547"/>
            </a:xfrm>
          </p:grpSpPr>
          <p:sp>
            <p:nvSpPr>
              <p:cNvPr id="91" name="Google Shape;91;p15"/>
              <p:cNvSpPr/>
              <p:nvPr/>
            </p:nvSpPr>
            <p:spPr>
              <a:xfrm>
                <a:off x="704072" y="2828928"/>
                <a:ext cx="295547" cy="295547"/>
              </a:xfrm>
              <a:custGeom>
                <a:avLst/>
                <a:gdLst/>
                <a:ahLst/>
                <a:cxnLst/>
                <a:rect l="l" t="t" r="r" b="b"/>
                <a:pathLst>
                  <a:path w="3170" h="3170" extrusionOk="0">
                    <a:moveTo>
                      <a:pt x="701" y="1"/>
                    </a:moveTo>
                    <a:cubicBezTo>
                      <a:pt x="301" y="1"/>
                      <a:pt x="1" y="334"/>
                      <a:pt x="1" y="701"/>
                    </a:cubicBezTo>
                    <a:lnTo>
                      <a:pt x="1" y="2436"/>
                    </a:lnTo>
                    <a:cubicBezTo>
                      <a:pt x="1" y="2869"/>
                      <a:pt x="334" y="3169"/>
                      <a:pt x="701" y="3169"/>
                    </a:cubicBezTo>
                    <a:lnTo>
                      <a:pt x="2469" y="3169"/>
                    </a:lnTo>
                    <a:cubicBezTo>
                      <a:pt x="2870" y="3169"/>
                      <a:pt x="3170" y="2836"/>
                      <a:pt x="3170" y="2436"/>
                    </a:cubicBezTo>
                    <a:lnTo>
                      <a:pt x="3170" y="701"/>
                    </a:lnTo>
                    <a:cubicBezTo>
                      <a:pt x="3170" y="267"/>
                      <a:pt x="2836" y="1"/>
                      <a:pt x="2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1095931" y="2922255"/>
                <a:ext cx="1063783" cy="21816"/>
              </a:xfrm>
              <a:custGeom>
                <a:avLst/>
                <a:gdLst/>
                <a:ahLst/>
                <a:cxnLst/>
                <a:rect l="l" t="t" r="r" b="b"/>
                <a:pathLst>
                  <a:path w="11410" h="234" extrusionOk="0">
                    <a:moveTo>
                      <a:pt x="134" y="0"/>
                    </a:moveTo>
                    <a:cubicBezTo>
                      <a:pt x="68" y="0"/>
                      <a:pt x="1" y="34"/>
                      <a:pt x="1" y="100"/>
                    </a:cubicBezTo>
                    <a:cubicBezTo>
                      <a:pt x="1" y="200"/>
                      <a:pt x="68" y="234"/>
                      <a:pt x="134" y="234"/>
                    </a:cubicBezTo>
                    <a:lnTo>
                      <a:pt x="11276" y="234"/>
                    </a:lnTo>
                    <a:cubicBezTo>
                      <a:pt x="11342" y="234"/>
                      <a:pt x="11409" y="200"/>
                      <a:pt x="11409" y="100"/>
                    </a:cubicBezTo>
                    <a:cubicBezTo>
                      <a:pt x="11409" y="34"/>
                      <a:pt x="11309" y="0"/>
                      <a:pt x="11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095931" y="3003088"/>
                <a:ext cx="684327" cy="21910"/>
              </a:xfrm>
              <a:custGeom>
                <a:avLst/>
                <a:gdLst/>
                <a:ahLst/>
                <a:cxnLst/>
                <a:rect l="l" t="t" r="r" b="b"/>
                <a:pathLst>
                  <a:path w="7340" h="235" extrusionOk="0">
                    <a:moveTo>
                      <a:pt x="134" y="1"/>
                    </a:moveTo>
                    <a:cubicBezTo>
                      <a:pt x="68" y="1"/>
                      <a:pt x="1" y="34"/>
                      <a:pt x="1" y="134"/>
                    </a:cubicBezTo>
                    <a:cubicBezTo>
                      <a:pt x="1" y="201"/>
                      <a:pt x="68" y="234"/>
                      <a:pt x="134" y="234"/>
                    </a:cubicBezTo>
                    <a:lnTo>
                      <a:pt x="7239" y="234"/>
                    </a:lnTo>
                    <a:cubicBezTo>
                      <a:pt x="7306" y="234"/>
                      <a:pt x="7339" y="201"/>
                      <a:pt x="7339" y="134"/>
                    </a:cubicBezTo>
                    <a:cubicBezTo>
                      <a:pt x="7339" y="67"/>
                      <a:pt x="7273" y="1"/>
                      <a:pt x="7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5"/>
            <p:cNvGrpSpPr/>
            <p:nvPr/>
          </p:nvGrpSpPr>
          <p:grpSpPr>
            <a:xfrm>
              <a:off x="1892128" y="3177685"/>
              <a:ext cx="361833" cy="86930"/>
              <a:chOff x="2513203" y="3027163"/>
              <a:chExt cx="361833" cy="86930"/>
            </a:xfrm>
          </p:grpSpPr>
          <p:sp>
            <p:nvSpPr>
              <p:cNvPr id="95" name="Google Shape;95;p15"/>
              <p:cNvSpPr/>
              <p:nvPr/>
            </p:nvSpPr>
            <p:spPr>
              <a:xfrm>
                <a:off x="2513203" y="3027163"/>
                <a:ext cx="88213" cy="86930"/>
              </a:xfrm>
              <a:custGeom>
                <a:avLst/>
                <a:gdLst/>
                <a:ahLst/>
                <a:cxnLst/>
                <a:rect l="l" t="t" r="r" b="b"/>
                <a:pathLst>
                  <a:path w="2269" h="2236" extrusionOk="0">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650635" y="3027163"/>
                <a:ext cx="88252" cy="86930"/>
              </a:xfrm>
              <a:custGeom>
                <a:avLst/>
                <a:gdLst/>
                <a:ahLst/>
                <a:cxnLst/>
                <a:rect l="l" t="t" r="r" b="b"/>
                <a:pathLst>
                  <a:path w="2270" h="2236" extrusionOk="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786822" y="3027163"/>
                <a:ext cx="88213" cy="86930"/>
              </a:xfrm>
              <a:custGeom>
                <a:avLst/>
                <a:gdLst/>
                <a:ahLst/>
                <a:cxnLst/>
                <a:rect l="l" t="t" r="r" b="b"/>
                <a:pathLst>
                  <a:path w="2269" h="2236" extrusionOk="0">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a:extLst>
              <a:ext uri="{FF2B5EF4-FFF2-40B4-BE49-F238E27FC236}">
                <a16:creationId xmlns:a16="http://schemas.microsoft.com/office/drawing/2014/main" id="{08DEEA10-8AFD-45E9-9665-5A7220E7A06B}"/>
              </a:ext>
            </a:extLst>
          </p:cNvPr>
          <p:cNvPicPr>
            <a:picLocks noChangeAspect="1"/>
          </p:cNvPicPr>
          <p:nvPr/>
        </p:nvPicPr>
        <p:blipFill>
          <a:blip r:embed="rId3"/>
          <a:stretch>
            <a:fillRect/>
          </a:stretch>
        </p:blipFill>
        <p:spPr>
          <a:xfrm>
            <a:off x="5483123" y="3663860"/>
            <a:ext cx="3462828" cy="975445"/>
          </a:xfrm>
          <a:prstGeom prst="rect">
            <a:avLst/>
          </a:prstGeom>
        </p:spPr>
      </p:pic>
      <p:sp>
        <p:nvSpPr>
          <p:cNvPr id="26" name="Google Shape;85;p15">
            <a:extLst>
              <a:ext uri="{FF2B5EF4-FFF2-40B4-BE49-F238E27FC236}">
                <a16:creationId xmlns:a16="http://schemas.microsoft.com/office/drawing/2014/main" id="{832155AF-64C3-481D-B075-0C4B0CD5E4D3}"/>
              </a:ext>
            </a:extLst>
          </p:cNvPr>
          <p:cNvSpPr txBox="1">
            <a:spLocks/>
          </p:cNvSpPr>
          <p:nvPr/>
        </p:nvSpPr>
        <p:spPr>
          <a:xfrm>
            <a:off x="5601713" y="3965911"/>
            <a:ext cx="3043800" cy="71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r>
              <a:rPr lang="pt-BR" dirty="0" err="1"/>
              <a:t>by</a:t>
            </a:r>
            <a:r>
              <a:rPr lang="pt-BR" dirty="0"/>
              <a:t> Jamil Alex Quispe Valencia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8105972" y="4312983"/>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8226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Insertamos en la tabla Paquetes:</a:t>
            </a:r>
            <a:endParaRPr lang="es-MX" sz="1400" dirty="0">
              <a:solidFill>
                <a:schemeClr val="accent2">
                  <a:lumMod val="60000"/>
                  <a:lumOff val="40000"/>
                </a:schemeClr>
              </a:solidFill>
            </a:endParaRPr>
          </a:p>
        </p:txBody>
      </p:sp>
      <p:pic>
        <p:nvPicPr>
          <p:cNvPr id="2" name="Imagen 1">
            <a:extLst>
              <a:ext uri="{FF2B5EF4-FFF2-40B4-BE49-F238E27FC236}">
                <a16:creationId xmlns:a16="http://schemas.microsoft.com/office/drawing/2014/main" id="{965E3BEB-73D6-B364-D33B-DC08B159FA19}"/>
              </a:ext>
            </a:extLst>
          </p:cNvPr>
          <p:cNvPicPr>
            <a:picLocks noChangeAspect="1"/>
          </p:cNvPicPr>
          <p:nvPr/>
        </p:nvPicPr>
        <p:blipFill>
          <a:blip r:embed="rId3"/>
          <a:stretch>
            <a:fillRect/>
          </a:stretch>
        </p:blipFill>
        <p:spPr>
          <a:xfrm>
            <a:off x="1395182" y="2121865"/>
            <a:ext cx="6913384" cy="1652762"/>
          </a:xfrm>
          <a:prstGeom prst="rect">
            <a:avLst/>
          </a:prstGeom>
        </p:spPr>
      </p:pic>
    </p:spTree>
    <p:extLst>
      <p:ext uri="{BB962C8B-B14F-4D97-AF65-F5344CB8AC3E}">
        <p14:creationId xmlns:p14="http://schemas.microsoft.com/office/powerpoint/2010/main" val="1717529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5306016" y="825733"/>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4" name="Google Shape;164;p17"/>
          <p:cNvGrpSpPr/>
          <p:nvPr/>
        </p:nvGrpSpPr>
        <p:grpSpPr>
          <a:xfrm>
            <a:off x="7245772" y="635905"/>
            <a:ext cx="1218697" cy="3721526"/>
            <a:chOff x="1662621" y="-686859"/>
            <a:chExt cx="1218697" cy="3721526"/>
          </a:xfrm>
        </p:grpSpPr>
        <p:sp>
          <p:nvSpPr>
            <p:cNvPr id="165" name="Google Shape;165;p17"/>
            <p:cNvSpPr/>
            <p:nvPr/>
          </p:nvSpPr>
          <p:spPr>
            <a:xfrm>
              <a:off x="1882292" y="-686859"/>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1662621" y="-657524"/>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Creamos la tabla Reservas: </a:t>
            </a:r>
            <a:endParaRPr lang="es-MX" sz="1400" dirty="0">
              <a:solidFill>
                <a:schemeClr val="accent2">
                  <a:lumMod val="60000"/>
                  <a:lumOff val="40000"/>
                </a:schemeClr>
              </a:solidFill>
            </a:endParaRPr>
          </a:p>
        </p:txBody>
      </p:sp>
      <p:sp>
        <p:nvSpPr>
          <p:cNvPr id="16" name="Google Shape;108;p17">
            <a:extLst>
              <a:ext uri="{FF2B5EF4-FFF2-40B4-BE49-F238E27FC236}">
                <a16:creationId xmlns:a16="http://schemas.microsoft.com/office/drawing/2014/main" id="{19263ABE-D287-43E2-81C5-FC328D58F5AD}"/>
              </a:ext>
            </a:extLst>
          </p:cNvPr>
          <p:cNvSpPr txBox="1">
            <a:spLocks/>
          </p:cNvSpPr>
          <p:nvPr/>
        </p:nvSpPr>
        <p:spPr>
          <a:xfrm>
            <a:off x="6126952" y="2142526"/>
            <a:ext cx="2686216" cy="388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Diseño a replicar de la tabla</a:t>
            </a:r>
            <a:endParaRPr lang="es-MX" sz="1400" dirty="0">
              <a:solidFill>
                <a:schemeClr val="accent2">
                  <a:lumMod val="60000"/>
                  <a:lumOff val="40000"/>
                </a:schemeClr>
              </a:solidFill>
            </a:endParaRPr>
          </a:p>
        </p:txBody>
      </p:sp>
      <p:pic>
        <p:nvPicPr>
          <p:cNvPr id="2" name="Imagen 1">
            <a:extLst>
              <a:ext uri="{FF2B5EF4-FFF2-40B4-BE49-F238E27FC236}">
                <a16:creationId xmlns:a16="http://schemas.microsoft.com/office/drawing/2014/main" id="{E2D2B1D1-6DE2-3300-1126-6D01B22EE7BA}"/>
              </a:ext>
            </a:extLst>
          </p:cNvPr>
          <p:cNvPicPr>
            <a:picLocks noChangeAspect="1"/>
          </p:cNvPicPr>
          <p:nvPr/>
        </p:nvPicPr>
        <p:blipFill>
          <a:blip r:embed="rId3"/>
          <a:stretch>
            <a:fillRect/>
          </a:stretch>
        </p:blipFill>
        <p:spPr>
          <a:xfrm>
            <a:off x="648847" y="1808237"/>
            <a:ext cx="5017525" cy="2261534"/>
          </a:xfrm>
          <a:prstGeom prst="rect">
            <a:avLst/>
          </a:prstGeom>
        </p:spPr>
      </p:pic>
      <p:pic>
        <p:nvPicPr>
          <p:cNvPr id="6" name="Imagen 5">
            <a:extLst>
              <a:ext uri="{FF2B5EF4-FFF2-40B4-BE49-F238E27FC236}">
                <a16:creationId xmlns:a16="http://schemas.microsoft.com/office/drawing/2014/main" id="{1CD53D5B-0832-4FD0-1A5F-D143451FAD9A}"/>
              </a:ext>
            </a:extLst>
          </p:cNvPr>
          <p:cNvPicPr>
            <a:picLocks noChangeAspect="1"/>
          </p:cNvPicPr>
          <p:nvPr/>
        </p:nvPicPr>
        <p:blipFill>
          <a:blip r:embed="rId4"/>
          <a:stretch>
            <a:fillRect/>
          </a:stretch>
        </p:blipFill>
        <p:spPr>
          <a:xfrm>
            <a:off x="6560888" y="2612470"/>
            <a:ext cx="2024154" cy="1995238"/>
          </a:xfrm>
          <a:prstGeom prst="rect">
            <a:avLst/>
          </a:prstGeom>
        </p:spPr>
      </p:pic>
    </p:spTree>
    <p:extLst>
      <p:ext uri="{BB962C8B-B14F-4D97-AF65-F5344CB8AC3E}">
        <p14:creationId xmlns:p14="http://schemas.microsoft.com/office/powerpoint/2010/main" val="27268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8029801" y="4183539"/>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8226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Insertamos datos en la tabla Reservas:</a:t>
            </a:r>
            <a:endParaRPr lang="es-MX" sz="1400" dirty="0">
              <a:solidFill>
                <a:schemeClr val="accent2">
                  <a:lumMod val="60000"/>
                  <a:lumOff val="40000"/>
                </a:schemeClr>
              </a:solidFill>
            </a:endParaRPr>
          </a:p>
        </p:txBody>
      </p:sp>
      <p:pic>
        <p:nvPicPr>
          <p:cNvPr id="2" name="Imagen 1">
            <a:extLst>
              <a:ext uri="{FF2B5EF4-FFF2-40B4-BE49-F238E27FC236}">
                <a16:creationId xmlns:a16="http://schemas.microsoft.com/office/drawing/2014/main" id="{B79D1194-9DC8-753C-C7DD-6E961E89D121}"/>
              </a:ext>
            </a:extLst>
          </p:cNvPr>
          <p:cNvPicPr>
            <a:picLocks noChangeAspect="1"/>
          </p:cNvPicPr>
          <p:nvPr/>
        </p:nvPicPr>
        <p:blipFill>
          <a:blip r:embed="rId3"/>
          <a:stretch>
            <a:fillRect/>
          </a:stretch>
        </p:blipFill>
        <p:spPr>
          <a:xfrm>
            <a:off x="1375338" y="2090358"/>
            <a:ext cx="7055427" cy="1588871"/>
          </a:xfrm>
          <a:prstGeom prst="rect">
            <a:avLst/>
          </a:prstGeom>
        </p:spPr>
      </p:pic>
    </p:spTree>
    <p:extLst>
      <p:ext uri="{BB962C8B-B14F-4D97-AF65-F5344CB8AC3E}">
        <p14:creationId xmlns:p14="http://schemas.microsoft.com/office/powerpoint/2010/main" val="31967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5306016" y="825733"/>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4" name="Google Shape;164;p17"/>
          <p:cNvGrpSpPr/>
          <p:nvPr/>
        </p:nvGrpSpPr>
        <p:grpSpPr>
          <a:xfrm>
            <a:off x="8049345" y="4357431"/>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Creamos la tabla Empleados: </a:t>
            </a:r>
            <a:endParaRPr lang="es-MX" sz="1400" dirty="0">
              <a:solidFill>
                <a:schemeClr val="accent2">
                  <a:lumMod val="60000"/>
                  <a:lumOff val="40000"/>
                </a:schemeClr>
              </a:solidFill>
            </a:endParaRPr>
          </a:p>
        </p:txBody>
      </p:sp>
      <p:sp>
        <p:nvSpPr>
          <p:cNvPr id="16" name="Google Shape;108;p17">
            <a:extLst>
              <a:ext uri="{FF2B5EF4-FFF2-40B4-BE49-F238E27FC236}">
                <a16:creationId xmlns:a16="http://schemas.microsoft.com/office/drawing/2014/main" id="{19263ABE-D287-43E2-81C5-FC328D58F5AD}"/>
              </a:ext>
            </a:extLst>
          </p:cNvPr>
          <p:cNvSpPr txBox="1">
            <a:spLocks/>
          </p:cNvSpPr>
          <p:nvPr/>
        </p:nvSpPr>
        <p:spPr>
          <a:xfrm>
            <a:off x="6126952" y="2142526"/>
            <a:ext cx="2686216" cy="388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Diseño a replicar de la tabla</a:t>
            </a:r>
            <a:endParaRPr lang="es-MX" sz="1400" dirty="0">
              <a:solidFill>
                <a:schemeClr val="accent2">
                  <a:lumMod val="60000"/>
                  <a:lumOff val="40000"/>
                </a:schemeClr>
              </a:solidFill>
            </a:endParaRPr>
          </a:p>
        </p:txBody>
      </p:sp>
      <p:pic>
        <p:nvPicPr>
          <p:cNvPr id="7" name="Imagen 6">
            <a:extLst>
              <a:ext uri="{FF2B5EF4-FFF2-40B4-BE49-F238E27FC236}">
                <a16:creationId xmlns:a16="http://schemas.microsoft.com/office/drawing/2014/main" id="{1E102764-02CE-C61F-03FE-4CFD8D6DA2B1}"/>
              </a:ext>
            </a:extLst>
          </p:cNvPr>
          <p:cNvPicPr>
            <a:picLocks noChangeAspect="1"/>
          </p:cNvPicPr>
          <p:nvPr/>
        </p:nvPicPr>
        <p:blipFill>
          <a:blip r:embed="rId3"/>
          <a:stretch>
            <a:fillRect/>
          </a:stretch>
        </p:blipFill>
        <p:spPr>
          <a:xfrm>
            <a:off x="481704" y="1685635"/>
            <a:ext cx="4903907" cy="2688131"/>
          </a:xfrm>
          <a:prstGeom prst="rect">
            <a:avLst/>
          </a:prstGeom>
        </p:spPr>
      </p:pic>
      <p:pic>
        <p:nvPicPr>
          <p:cNvPr id="9" name="Imagen 8">
            <a:extLst>
              <a:ext uri="{FF2B5EF4-FFF2-40B4-BE49-F238E27FC236}">
                <a16:creationId xmlns:a16="http://schemas.microsoft.com/office/drawing/2014/main" id="{14367C2E-8BB9-85AB-F82A-B6C9596D349D}"/>
              </a:ext>
            </a:extLst>
          </p:cNvPr>
          <p:cNvPicPr>
            <a:picLocks noChangeAspect="1"/>
          </p:cNvPicPr>
          <p:nvPr/>
        </p:nvPicPr>
        <p:blipFill>
          <a:blip r:embed="rId4"/>
          <a:stretch>
            <a:fillRect/>
          </a:stretch>
        </p:blipFill>
        <p:spPr>
          <a:xfrm>
            <a:off x="6275461" y="2612470"/>
            <a:ext cx="2174462" cy="1467594"/>
          </a:xfrm>
          <a:prstGeom prst="rect">
            <a:avLst/>
          </a:prstGeom>
        </p:spPr>
      </p:pic>
    </p:spTree>
    <p:extLst>
      <p:ext uri="{BB962C8B-B14F-4D97-AF65-F5344CB8AC3E}">
        <p14:creationId xmlns:p14="http://schemas.microsoft.com/office/powerpoint/2010/main" val="321129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8029801" y="4183539"/>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8226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Insertamos datos en la tabla Empleados:</a:t>
            </a:r>
            <a:endParaRPr lang="es-MX" sz="1400" dirty="0">
              <a:solidFill>
                <a:schemeClr val="accent2">
                  <a:lumMod val="60000"/>
                  <a:lumOff val="40000"/>
                </a:schemeClr>
              </a:solidFill>
            </a:endParaRPr>
          </a:p>
        </p:txBody>
      </p:sp>
      <p:pic>
        <p:nvPicPr>
          <p:cNvPr id="2" name="Imagen 1">
            <a:extLst>
              <a:ext uri="{FF2B5EF4-FFF2-40B4-BE49-F238E27FC236}">
                <a16:creationId xmlns:a16="http://schemas.microsoft.com/office/drawing/2014/main" id="{6BDC0638-2432-9A9B-AC04-DEAEFAAFA797}"/>
              </a:ext>
            </a:extLst>
          </p:cNvPr>
          <p:cNvPicPr>
            <a:picLocks noChangeAspect="1"/>
          </p:cNvPicPr>
          <p:nvPr/>
        </p:nvPicPr>
        <p:blipFill>
          <a:blip r:embed="rId3"/>
          <a:stretch>
            <a:fillRect/>
          </a:stretch>
        </p:blipFill>
        <p:spPr>
          <a:xfrm>
            <a:off x="1375338" y="2092166"/>
            <a:ext cx="7055427" cy="1719158"/>
          </a:xfrm>
          <a:prstGeom prst="rect">
            <a:avLst/>
          </a:prstGeom>
        </p:spPr>
      </p:pic>
    </p:spTree>
    <p:extLst>
      <p:ext uri="{BB962C8B-B14F-4D97-AF65-F5344CB8AC3E}">
        <p14:creationId xmlns:p14="http://schemas.microsoft.com/office/powerpoint/2010/main" val="2042606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&lt;/ Con el comando SELECT*FROM </a:t>
            </a:r>
            <a:r>
              <a:rPr lang="en" sz="1600" dirty="0">
                <a:solidFill>
                  <a:schemeClr val="tx1"/>
                </a:solidFill>
              </a:rPr>
              <a:t>m</a:t>
            </a:r>
            <a:r>
              <a:rPr lang="en" sz="1600" dirty="0"/>
              <a:t>ostramos todas las tablas creadas</a:t>
            </a:r>
            <a:endParaRPr sz="1600" dirty="0"/>
          </a:p>
        </p:txBody>
      </p:sp>
      <p:pic>
        <p:nvPicPr>
          <p:cNvPr id="2" name="Imagen 1">
            <a:extLst>
              <a:ext uri="{FF2B5EF4-FFF2-40B4-BE49-F238E27FC236}">
                <a16:creationId xmlns:a16="http://schemas.microsoft.com/office/drawing/2014/main" id="{B5902CBB-BF3D-8C3E-EC74-3379C03E9184}"/>
              </a:ext>
            </a:extLst>
          </p:cNvPr>
          <p:cNvPicPr>
            <a:picLocks noChangeAspect="1"/>
          </p:cNvPicPr>
          <p:nvPr/>
        </p:nvPicPr>
        <p:blipFill>
          <a:blip r:embed="rId3"/>
          <a:stretch>
            <a:fillRect/>
          </a:stretch>
        </p:blipFill>
        <p:spPr>
          <a:xfrm>
            <a:off x="2546535" y="1706274"/>
            <a:ext cx="4050929" cy="223188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&lt;/ Comparamos si los datos ingresados son los mismos que deben estar ingresados. TABLA </a:t>
            </a:r>
            <a:r>
              <a:rPr lang="es-ES" sz="1600" dirty="0">
                <a:solidFill>
                  <a:schemeClr val="accent1"/>
                </a:solidFill>
              </a:rPr>
              <a:t>Clientes</a:t>
            </a:r>
            <a:endParaRPr sz="1600" dirty="0"/>
          </a:p>
        </p:txBody>
      </p:sp>
      <p:pic>
        <p:nvPicPr>
          <p:cNvPr id="2" name="Imagen 1">
            <a:extLst>
              <a:ext uri="{FF2B5EF4-FFF2-40B4-BE49-F238E27FC236}">
                <a16:creationId xmlns:a16="http://schemas.microsoft.com/office/drawing/2014/main" id="{09B90CC8-9C64-7F1C-69DD-4F46F644DC31}"/>
              </a:ext>
            </a:extLst>
          </p:cNvPr>
          <p:cNvPicPr>
            <a:picLocks noChangeAspect="1"/>
          </p:cNvPicPr>
          <p:nvPr/>
        </p:nvPicPr>
        <p:blipFill>
          <a:blip r:embed="rId3"/>
          <a:stretch>
            <a:fillRect/>
          </a:stretch>
        </p:blipFill>
        <p:spPr>
          <a:xfrm>
            <a:off x="2428875" y="1301969"/>
            <a:ext cx="4286250" cy="1552575"/>
          </a:xfrm>
          <a:prstGeom prst="rect">
            <a:avLst/>
          </a:prstGeom>
        </p:spPr>
      </p:pic>
      <p:pic>
        <p:nvPicPr>
          <p:cNvPr id="4" name="Imagen 3">
            <a:extLst>
              <a:ext uri="{FF2B5EF4-FFF2-40B4-BE49-F238E27FC236}">
                <a16:creationId xmlns:a16="http://schemas.microsoft.com/office/drawing/2014/main" id="{B3A76278-8F88-B7F6-723A-041B2EA603ED}"/>
              </a:ext>
            </a:extLst>
          </p:cNvPr>
          <p:cNvPicPr>
            <a:picLocks noChangeAspect="1"/>
          </p:cNvPicPr>
          <p:nvPr/>
        </p:nvPicPr>
        <p:blipFill>
          <a:blip r:embed="rId4"/>
          <a:stretch>
            <a:fillRect/>
          </a:stretch>
        </p:blipFill>
        <p:spPr>
          <a:xfrm>
            <a:off x="1613094" y="2947495"/>
            <a:ext cx="6450252" cy="1762289"/>
          </a:xfrm>
          <a:prstGeom prst="rect">
            <a:avLst/>
          </a:prstGeom>
        </p:spPr>
      </p:pic>
    </p:spTree>
    <p:extLst>
      <p:ext uri="{BB962C8B-B14F-4D97-AF65-F5344CB8AC3E}">
        <p14:creationId xmlns:p14="http://schemas.microsoft.com/office/powerpoint/2010/main" val="344409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&lt;/ Comparamos si los datos ingresados son los mismos que deben estar ingresados. TABLA </a:t>
            </a:r>
            <a:r>
              <a:rPr lang="es-ES" sz="1600" dirty="0">
                <a:solidFill>
                  <a:schemeClr val="accent1"/>
                </a:solidFill>
              </a:rPr>
              <a:t>Destinos</a:t>
            </a:r>
            <a:endParaRPr sz="1600" dirty="0"/>
          </a:p>
        </p:txBody>
      </p:sp>
      <p:pic>
        <p:nvPicPr>
          <p:cNvPr id="2" name="Imagen 1">
            <a:extLst>
              <a:ext uri="{FF2B5EF4-FFF2-40B4-BE49-F238E27FC236}">
                <a16:creationId xmlns:a16="http://schemas.microsoft.com/office/drawing/2014/main" id="{624D95FF-D1B8-58CC-1F43-5C1C4F046641}"/>
              </a:ext>
            </a:extLst>
          </p:cNvPr>
          <p:cNvPicPr>
            <a:picLocks noChangeAspect="1"/>
          </p:cNvPicPr>
          <p:nvPr/>
        </p:nvPicPr>
        <p:blipFill>
          <a:blip r:embed="rId3"/>
          <a:stretch>
            <a:fillRect/>
          </a:stretch>
        </p:blipFill>
        <p:spPr>
          <a:xfrm>
            <a:off x="2314574" y="1269316"/>
            <a:ext cx="4514850" cy="1447800"/>
          </a:xfrm>
          <a:prstGeom prst="rect">
            <a:avLst/>
          </a:prstGeom>
        </p:spPr>
      </p:pic>
      <p:pic>
        <p:nvPicPr>
          <p:cNvPr id="6" name="Imagen 5">
            <a:extLst>
              <a:ext uri="{FF2B5EF4-FFF2-40B4-BE49-F238E27FC236}">
                <a16:creationId xmlns:a16="http://schemas.microsoft.com/office/drawing/2014/main" id="{61A30B9B-6B76-1630-65BA-1950AC56FF36}"/>
              </a:ext>
            </a:extLst>
          </p:cNvPr>
          <p:cNvPicPr>
            <a:picLocks noChangeAspect="1"/>
          </p:cNvPicPr>
          <p:nvPr/>
        </p:nvPicPr>
        <p:blipFill>
          <a:blip r:embed="rId4"/>
          <a:stretch>
            <a:fillRect/>
          </a:stretch>
        </p:blipFill>
        <p:spPr>
          <a:xfrm>
            <a:off x="1215425" y="2870933"/>
            <a:ext cx="6713149" cy="1785870"/>
          </a:xfrm>
          <a:prstGeom prst="rect">
            <a:avLst/>
          </a:prstGeom>
        </p:spPr>
      </p:pic>
    </p:spTree>
    <p:extLst>
      <p:ext uri="{BB962C8B-B14F-4D97-AF65-F5344CB8AC3E}">
        <p14:creationId xmlns:p14="http://schemas.microsoft.com/office/powerpoint/2010/main" val="359073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&lt;/ Comparamos si los datos ingresados son los mismos que deben estar ingresados. TABLA </a:t>
            </a:r>
            <a:r>
              <a:rPr lang="es-ES" sz="1600" dirty="0">
                <a:solidFill>
                  <a:schemeClr val="accent1"/>
                </a:solidFill>
              </a:rPr>
              <a:t>Paquetes</a:t>
            </a:r>
            <a:endParaRPr sz="1600" dirty="0"/>
          </a:p>
        </p:txBody>
      </p:sp>
      <p:pic>
        <p:nvPicPr>
          <p:cNvPr id="2" name="Imagen 1">
            <a:extLst>
              <a:ext uri="{FF2B5EF4-FFF2-40B4-BE49-F238E27FC236}">
                <a16:creationId xmlns:a16="http://schemas.microsoft.com/office/drawing/2014/main" id="{6C719028-F741-4026-0018-9CB6422B76E7}"/>
              </a:ext>
            </a:extLst>
          </p:cNvPr>
          <p:cNvPicPr>
            <a:picLocks noChangeAspect="1"/>
          </p:cNvPicPr>
          <p:nvPr/>
        </p:nvPicPr>
        <p:blipFill>
          <a:blip r:embed="rId3"/>
          <a:stretch>
            <a:fillRect/>
          </a:stretch>
        </p:blipFill>
        <p:spPr>
          <a:xfrm>
            <a:off x="900042" y="1318123"/>
            <a:ext cx="7523958" cy="1456250"/>
          </a:xfrm>
          <a:prstGeom prst="rect">
            <a:avLst/>
          </a:prstGeom>
        </p:spPr>
      </p:pic>
      <p:pic>
        <p:nvPicPr>
          <p:cNvPr id="8" name="Imagen 7">
            <a:extLst>
              <a:ext uri="{FF2B5EF4-FFF2-40B4-BE49-F238E27FC236}">
                <a16:creationId xmlns:a16="http://schemas.microsoft.com/office/drawing/2014/main" id="{3B6C28F5-0F56-DCA3-D37F-687DB7ED53DF}"/>
              </a:ext>
            </a:extLst>
          </p:cNvPr>
          <p:cNvPicPr>
            <a:picLocks noChangeAspect="1"/>
          </p:cNvPicPr>
          <p:nvPr/>
        </p:nvPicPr>
        <p:blipFill>
          <a:blip r:embed="rId4"/>
          <a:stretch>
            <a:fillRect/>
          </a:stretch>
        </p:blipFill>
        <p:spPr>
          <a:xfrm>
            <a:off x="1101436" y="2827850"/>
            <a:ext cx="7107382" cy="1675365"/>
          </a:xfrm>
          <a:prstGeom prst="rect">
            <a:avLst/>
          </a:prstGeom>
        </p:spPr>
      </p:pic>
    </p:spTree>
    <p:extLst>
      <p:ext uri="{BB962C8B-B14F-4D97-AF65-F5344CB8AC3E}">
        <p14:creationId xmlns:p14="http://schemas.microsoft.com/office/powerpoint/2010/main" val="1983835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&lt;/ Comparamos si los datos ingresados son los mismos que deben estar ingresados. TABLA </a:t>
            </a:r>
            <a:r>
              <a:rPr lang="es-ES" sz="1600" dirty="0">
                <a:solidFill>
                  <a:schemeClr val="accent1"/>
                </a:solidFill>
              </a:rPr>
              <a:t>Reservas</a:t>
            </a:r>
            <a:endParaRPr sz="1600" dirty="0"/>
          </a:p>
        </p:txBody>
      </p:sp>
      <p:pic>
        <p:nvPicPr>
          <p:cNvPr id="2" name="Imagen 1">
            <a:extLst>
              <a:ext uri="{FF2B5EF4-FFF2-40B4-BE49-F238E27FC236}">
                <a16:creationId xmlns:a16="http://schemas.microsoft.com/office/drawing/2014/main" id="{D2F816E5-72B1-856B-4AB0-16C63D3C44A0}"/>
              </a:ext>
            </a:extLst>
          </p:cNvPr>
          <p:cNvPicPr>
            <a:picLocks noChangeAspect="1"/>
          </p:cNvPicPr>
          <p:nvPr/>
        </p:nvPicPr>
        <p:blipFill>
          <a:blip r:embed="rId3"/>
          <a:stretch>
            <a:fillRect/>
          </a:stretch>
        </p:blipFill>
        <p:spPr>
          <a:xfrm>
            <a:off x="1329603" y="1280680"/>
            <a:ext cx="6877918" cy="1452130"/>
          </a:xfrm>
          <a:prstGeom prst="rect">
            <a:avLst/>
          </a:prstGeom>
        </p:spPr>
      </p:pic>
      <p:pic>
        <p:nvPicPr>
          <p:cNvPr id="4" name="Imagen 3">
            <a:extLst>
              <a:ext uri="{FF2B5EF4-FFF2-40B4-BE49-F238E27FC236}">
                <a16:creationId xmlns:a16="http://schemas.microsoft.com/office/drawing/2014/main" id="{B2176698-DCAD-B7F3-31AA-AD71691B0B07}"/>
              </a:ext>
            </a:extLst>
          </p:cNvPr>
          <p:cNvPicPr>
            <a:picLocks noChangeAspect="1"/>
          </p:cNvPicPr>
          <p:nvPr/>
        </p:nvPicPr>
        <p:blipFill>
          <a:blip r:embed="rId4"/>
          <a:stretch>
            <a:fillRect/>
          </a:stretch>
        </p:blipFill>
        <p:spPr>
          <a:xfrm>
            <a:off x="840601" y="2872782"/>
            <a:ext cx="7704000" cy="1757195"/>
          </a:xfrm>
          <a:prstGeom prst="rect">
            <a:avLst/>
          </a:prstGeom>
        </p:spPr>
      </p:pic>
    </p:spTree>
    <p:extLst>
      <p:ext uri="{BB962C8B-B14F-4D97-AF65-F5344CB8AC3E}">
        <p14:creationId xmlns:p14="http://schemas.microsoft.com/office/powerpoint/2010/main" val="2024796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B0F0"/>
                </a:solidFill>
              </a:rPr>
              <a:t>&lt;/</a:t>
            </a:r>
            <a:r>
              <a:rPr lang="en" dirty="0"/>
              <a:t> </a:t>
            </a:r>
            <a:r>
              <a:rPr lang="es-BO" dirty="0">
                <a:solidFill>
                  <a:srgbClr val="00B0F0"/>
                </a:solidFill>
              </a:rPr>
              <a:t>Consigna Y Detalle del problema </a:t>
            </a:r>
            <a:endParaRPr dirty="0">
              <a:solidFill>
                <a:srgbClr val="00B0F0"/>
              </a:solidFill>
            </a:endParaRPr>
          </a:p>
        </p:txBody>
      </p:sp>
      <p:sp>
        <p:nvSpPr>
          <p:cNvPr id="103" name="Google Shape;103;p16"/>
          <p:cNvSpPr txBox="1">
            <a:spLocks noGrp="1"/>
          </p:cNvSpPr>
          <p:nvPr>
            <p:ph type="body" idx="1"/>
          </p:nvPr>
        </p:nvSpPr>
        <p:spPr>
          <a:xfrm>
            <a:off x="560511" y="1238619"/>
            <a:ext cx="7704000" cy="3471603"/>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s-ES" dirty="0"/>
              <a:t>Diseñe un sistema de Base de Datos Relacional utilizando el gestor de Base de Datos SQL Server teniendo como premisa el uso de buenas prácticas en diseño de la base de datos aplicados al siguiente escenario. Una comunidad de estudiantes de la nación UNIFRANZ están desarrollando un sistema para una agencia de viaje de nombre: LADITA SRL. En una de las fases de desarrollo se estableció como objetivo la definición de la base de datos relacional. Por consiguiente se deberá plantear el diseño de la base de datos para la agencia de viajes.</a:t>
            </a:r>
            <a:r>
              <a:rPr lang="es-BO" dirty="0"/>
              <a:t>		</a:t>
            </a:r>
          </a:p>
          <a:p>
            <a:pPr marL="457200" lvl="0" indent="-304800" algn="l" rtl="0">
              <a:spcBef>
                <a:spcPts val="0"/>
              </a:spcBef>
              <a:spcAft>
                <a:spcPts val="0"/>
              </a:spcAft>
              <a:buSzPts val="1200"/>
              <a:buChar char="●"/>
            </a:pPr>
            <a:endParaRPr lang="es-BO" dirty="0"/>
          </a:p>
          <a:p>
            <a:pPr marL="152400" lvl="0" indent="0" algn="l" rtl="0">
              <a:spcBef>
                <a:spcPts val="0"/>
              </a:spcBef>
              <a:spcAft>
                <a:spcPts val="0"/>
              </a:spcAft>
              <a:buSzPts val="1200"/>
              <a:buNone/>
            </a:pPr>
            <a:r>
              <a:rPr lang="es-ES" dirty="0"/>
              <a:t>	Se tiene como contexto una AGENCIA DE VIAJES en el cual se tiene como 	objetivo tener mínimamente 5 entidades principales en esta primera 	versión. En tal sentido se deberá crear las siguientes tablas. </a:t>
            </a:r>
          </a:p>
          <a:p>
            <a:pPr marL="152400" lvl="0" indent="0" algn="l" rtl="0">
              <a:spcBef>
                <a:spcPts val="0"/>
              </a:spcBef>
              <a:spcAft>
                <a:spcPts val="0"/>
              </a:spcAft>
              <a:buSzPts val="1200"/>
              <a:buNone/>
            </a:pPr>
            <a:r>
              <a:rPr lang="es-ES" dirty="0"/>
              <a:t>	</a:t>
            </a:r>
          </a:p>
          <a:p>
            <a:pPr marL="152400" lvl="0" indent="0" algn="l" rtl="0">
              <a:spcBef>
                <a:spcPts val="0"/>
              </a:spcBef>
              <a:spcAft>
                <a:spcPts val="0"/>
              </a:spcAft>
              <a:buSzPts val="1200"/>
              <a:buNone/>
            </a:pPr>
            <a:r>
              <a:rPr lang="es-ES" dirty="0"/>
              <a:t>	● Clientes </a:t>
            </a:r>
          </a:p>
          <a:p>
            <a:pPr marL="152400" lvl="0" indent="0" algn="l" rtl="0">
              <a:spcBef>
                <a:spcPts val="0"/>
              </a:spcBef>
              <a:spcAft>
                <a:spcPts val="0"/>
              </a:spcAft>
              <a:buSzPts val="1200"/>
              <a:buNone/>
            </a:pPr>
            <a:r>
              <a:rPr lang="es-ES" dirty="0"/>
              <a:t>	● Destinos </a:t>
            </a:r>
          </a:p>
          <a:p>
            <a:pPr marL="152400" lvl="0" indent="0" algn="l" rtl="0">
              <a:spcBef>
                <a:spcPts val="0"/>
              </a:spcBef>
              <a:spcAft>
                <a:spcPts val="0"/>
              </a:spcAft>
              <a:buSzPts val="1200"/>
              <a:buNone/>
            </a:pPr>
            <a:r>
              <a:rPr lang="es-ES" dirty="0"/>
              <a:t>	● Paquetes </a:t>
            </a:r>
          </a:p>
          <a:p>
            <a:pPr marL="152400" lvl="0" indent="0" algn="l" rtl="0">
              <a:spcBef>
                <a:spcPts val="0"/>
              </a:spcBef>
              <a:spcAft>
                <a:spcPts val="0"/>
              </a:spcAft>
              <a:buSzPts val="1200"/>
              <a:buNone/>
            </a:pPr>
            <a:r>
              <a:rPr lang="es-ES" dirty="0"/>
              <a:t>	● Reservas </a:t>
            </a:r>
          </a:p>
          <a:p>
            <a:pPr marL="152400" lvl="0" indent="0" algn="l" rtl="0">
              <a:spcBef>
                <a:spcPts val="0"/>
              </a:spcBef>
              <a:spcAft>
                <a:spcPts val="0"/>
              </a:spcAft>
              <a:buSzPts val="1200"/>
              <a:buNone/>
            </a:pPr>
            <a:r>
              <a:rPr lang="es-ES" dirty="0"/>
              <a:t>	● Empleados </a:t>
            </a:r>
            <a:endParaRPr lang="es-BO"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solidFill>
              </a:rPr>
              <a:t>&lt;/ Comparamos si los datos ingresados son los mismos que deben estar ingresados. TABLA </a:t>
            </a:r>
            <a:r>
              <a:rPr lang="es-ES" sz="1600" dirty="0">
                <a:solidFill>
                  <a:schemeClr val="accent1"/>
                </a:solidFill>
              </a:rPr>
              <a:t>Empleados</a:t>
            </a:r>
            <a:endParaRPr sz="1600" dirty="0"/>
          </a:p>
        </p:txBody>
      </p:sp>
      <p:pic>
        <p:nvPicPr>
          <p:cNvPr id="2" name="Imagen 1">
            <a:extLst>
              <a:ext uri="{FF2B5EF4-FFF2-40B4-BE49-F238E27FC236}">
                <a16:creationId xmlns:a16="http://schemas.microsoft.com/office/drawing/2014/main" id="{570A556D-F625-924D-A093-3EBE848729C4}"/>
              </a:ext>
            </a:extLst>
          </p:cNvPr>
          <p:cNvPicPr>
            <a:picLocks noChangeAspect="1"/>
          </p:cNvPicPr>
          <p:nvPr/>
        </p:nvPicPr>
        <p:blipFill>
          <a:blip r:embed="rId3"/>
          <a:stretch>
            <a:fillRect/>
          </a:stretch>
        </p:blipFill>
        <p:spPr>
          <a:xfrm>
            <a:off x="1339251" y="3067667"/>
            <a:ext cx="6854844" cy="1581321"/>
          </a:xfrm>
          <a:prstGeom prst="rect">
            <a:avLst/>
          </a:prstGeom>
        </p:spPr>
      </p:pic>
      <p:pic>
        <p:nvPicPr>
          <p:cNvPr id="3" name="Imagen 2">
            <a:extLst>
              <a:ext uri="{FF2B5EF4-FFF2-40B4-BE49-F238E27FC236}">
                <a16:creationId xmlns:a16="http://schemas.microsoft.com/office/drawing/2014/main" id="{A910A117-512A-F5BE-721D-5DC9DC44887F}"/>
              </a:ext>
            </a:extLst>
          </p:cNvPr>
          <p:cNvPicPr>
            <a:picLocks noChangeAspect="1"/>
          </p:cNvPicPr>
          <p:nvPr/>
        </p:nvPicPr>
        <p:blipFill>
          <a:blip r:embed="rId4"/>
          <a:stretch>
            <a:fillRect/>
          </a:stretch>
        </p:blipFill>
        <p:spPr>
          <a:xfrm>
            <a:off x="1115046" y="1318595"/>
            <a:ext cx="6913908" cy="1514475"/>
          </a:xfrm>
          <a:prstGeom prst="rect">
            <a:avLst/>
          </a:prstGeom>
        </p:spPr>
      </p:pic>
    </p:spTree>
    <p:extLst>
      <p:ext uri="{BB962C8B-B14F-4D97-AF65-F5344CB8AC3E}">
        <p14:creationId xmlns:p14="http://schemas.microsoft.com/office/powerpoint/2010/main" val="715781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92D050"/>
                </a:solidFill>
              </a:rPr>
              <a:t>&lt;/ Hacemos una vista generala las tablas</a:t>
            </a:r>
            <a:endParaRPr sz="1600" dirty="0">
              <a:solidFill>
                <a:srgbClr val="92D050"/>
              </a:solidFill>
            </a:endParaRPr>
          </a:p>
        </p:txBody>
      </p:sp>
      <p:pic>
        <p:nvPicPr>
          <p:cNvPr id="3" name="Imagen 2">
            <a:extLst>
              <a:ext uri="{FF2B5EF4-FFF2-40B4-BE49-F238E27FC236}">
                <a16:creationId xmlns:a16="http://schemas.microsoft.com/office/drawing/2014/main" id="{0227129A-0B85-D00F-EC05-1315788CC8AD}"/>
              </a:ext>
            </a:extLst>
          </p:cNvPr>
          <p:cNvPicPr>
            <a:picLocks noChangeAspect="1"/>
          </p:cNvPicPr>
          <p:nvPr/>
        </p:nvPicPr>
        <p:blipFill>
          <a:blip r:embed="rId3"/>
          <a:stretch>
            <a:fillRect/>
          </a:stretch>
        </p:blipFill>
        <p:spPr>
          <a:xfrm>
            <a:off x="2201202" y="1115500"/>
            <a:ext cx="4407418" cy="3684633"/>
          </a:xfrm>
          <a:prstGeom prst="rect">
            <a:avLst/>
          </a:prstGeom>
        </p:spPr>
      </p:pic>
    </p:spTree>
    <p:extLst>
      <p:ext uri="{BB962C8B-B14F-4D97-AF65-F5344CB8AC3E}">
        <p14:creationId xmlns:p14="http://schemas.microsoft.com/office/powerpoint/2010/main" val="1484653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6" name="Imagen 5">
            <a:extLst>
              <a:ext uri="{FF2B5EF4-FFF2-40B4-BE49-F238E27FC236}">
                <a16:creationId xmlns:a16="http://schemas.microsoft.com/office/drawing/2014/main" id="{D6E6B8F5-2CFA-41D8-B570-9AC190E5307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r="8494"/>
          <a:stretch/>
        </p:blipFill>
        <p:spPr>
          <a:xfrm>
            <a:off x="-1" y="20350"/>
            <a:ext cx="9058941" cy="5123149"/>
          </a:xfrm>
          <a:prstGeom prst="rect">
            <a:avLst/>
          </a:prstGeom>
        </p:spPr>
      </p:pic>
      <p:sp>
        <p:nvSpPr>
          <p:cNvPr id="108" name="Google Shape;108;p17"/>
          <p:cNvSpPr txBox="1">
            <a:spLocks noGrp="1"/>
          </p:cNvSpPr>
          <p:nvPr>
            <p:ph type="title"/>
          </p:nvPr>
        </p:nvSpPr>
        <p:spPr>
          <a:xfrm>
            <a:off x="720000" y="539500"/>
            <a:ext cx="7704000" cy="1016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spc="300" dirty="0">
                <a:solidFill>
                  <a:schemeClr val="tx1"/>
                </a:solidFill>
              </a:rPr>
              <a:t>&lt;/ II.- </a:t>
            </a:r>
            <a:r>
              <a:rPr lang="es-BO" sz="3200" b="1" spc="300" dirty="0">
                <a:solidFill>
                  <a:schemeClr val="tx1"/>
                </a:solidFill>
              </a:rPr>
              <a:t>Manejo de conceptos</a:t>
            </a:r>
            <a:endParaRPr sz="3200" b="1" spc="300" dirty="0">
              <a:solidFill>
                <a:schemeClr val="tx1"/>
              </a:solidFill>
            </a:endParaRPr>
          </a:p>
        </p:txBody>
      </p:sp>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7960150" y="3070053"/>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7918475" y="2298096"/>
            <a:ext cx="347435" cy="345534"/>
            <a:chOff x="3527780" y="2885263"/>
            <a:chExt cx="347435" cy="345534"/>
          </a:xfrm>
        </p:grpSpPr>
        <p:sp>
          <p:nvSpPr>
            <p:cNvPr id="141" name="Google Shape;141;p17"/>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7"/>
          <p:cNvGrpSpPr/>
          <p:nvPr/>
        </p:nvGrpSpPr>
        <p:grpSpPr>
          <a:xfrm>
            <a:off x="7984671" y="3842588"/>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n 4">
            <a:extLst>
              <a:ext uri="{FF2B5EF4-FFF2-40B4-BE49-F238E27FC236}">
                <a16:creationId xmlns:a16="http://schemas.microsoft.com/office/drawing/2014/main" id="{2D34543F-CF41-45C8-A3B6-F676BB4CE85E}"/>
              </a:ext>
            </a:extLst>
          </p:cNvPr>
          <p:cNvPicPr>
            <a:picLocks noChangeAspect="1"/>
          </p:cNvPicPr>
          <p:nvPr/>
        </p:nvPicPr>
        <p:blipFill rotWithShape="1">
          <a:blip r:embed="rId5"/>
          <a:srcRect t="8662" r="43256" b="18493"/>
          <a:stretch/>
        </p:blipFill>
        <p:spPr>
          <a:xfrm>
            <a:off x="2731675" y="1811840"/>
            <a:ext cx="3886946" cy="2805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758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539500"/>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600" dirty="0">
                <a:solidFill>
                  <a:schemeClr val="accent2">
                    <a:lumMod val="75000"/>
                  </a:schemeClr>
                </a:solidFill>
              </a:rPr>
              <a:t>&lt;/ 2.1. Muestra un ejemplo de DDL.</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19999" y="1188318"/>
            <a:ext cx="7704000" cy="140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600" dirty="0">
                <a:solidFill>
                  <a:schemeClr val="accent1">
                    <a:lumMod val="60000"/>
                    <a:lumOff val="40000"/>
                  </a:schemeClr>
                </a:solidFill>
              </a:rPr>
              <a:t>¿Que es DDL ? </a:t>
            </a:r>
            <a:r>
              <a:rPr lang="es-MX" sz="1600" dirty="0">
                <a:solidFill>
                  <a:schemeClr val="tx1"/>
                </a:solidFill>
              </a:rPr>
              <a:t>Los comandos DDL (Data </a:t>
            </a:r>
            <a:r>
              <a:rPr lang="es-MX" sz="1600" dirty="0" err="1">
                <a:solidFill>
                  <a:schemeClr val="tx1"/>
                </a:solidFill>
              </a:rPr>
              <a:t>Definition</a:t>
            </a:r>
            <a:r>
              <a:rPr lang="es-MX" sz="1600" dirty="0">
                <a:solidFill>
                  <a:schemeClr val="tx1"/>
                </a:solidFill>
              </a:rPr>
              <a:t> </a:t>
            </a:r>
            <a:r>
              <a:rPr lang="es-MX" sz="1600" dirty="0" err="1">
                <a:solidFill>
                  <a:schemeClr val="tx1"/>
                </a:solidFill>
              </a:rPr>
              <a:t>Language</a:t>
            </a:r>
            <a:r>
              <a:rPr lang="es-MX" sz="1600" dirty="0">
                <a:solidFill>
                  <a:schemeClr val="tx1"/>
                </a:solidFill>
              </a:rPr>
              <a:t> o Lenguaje de Definición de Datos) en SQL se utilizan para definir, crear, modificar y eliminar la estructura de la base de datos. </a:t>
            </a:r>
          </a:p>
          <a:p>
            <a:endParaRPr lang="es-MX" sz="1600" dirty="0">
              <a:solidFill>
                <a:schemeClr val="tx1"/>
              </a:solidFill>
            </a:endParaRPr>
          </a:p>
          <a:p>
            <a:endParaRPr lang="es-MX" sz="1600" dirty="0">
              <a:solidFill>
                <a:schemeClr val="accent1">
                  <a:lumMod val="60000"/>
                  <a:lumOff val="40000"/>
                </a:schemeClr>
              </a:solidFill>
            </a:endParaRPr>
          </a:p>
        </p:txBody>
      </p:sp>
      <p:pic>
        <p:nvPicPr>
          <p:cNvPr id="2" name="Imagen 1">
            <a:extLst>
              <a:ext uri="{FF2B5EF4-FFF2-40B4-BE49-F238E27FC236}">
                <a16:creationId xmlns:a16="http://schemas.microsoft.com/office/drawing/2014/main" id="{1AB724C9-A442-1D33-7158-F5A1EC64158A}"/>
              </a:ext>
            </a:extLst>
          </p:cNvPr>
          <p:cNvPicPr>
            <a:picLocks noChangeAspect="1"/>
          </p:cNvPicPr>
          <p:nvPr/>
        </p:nvPicPr>
        <p:blipFill>
          <a:blip r:embed="rId3"/>
          <a:stretch>
            <a:fillRect/>
          </a:stretch>
        </p:blipFill>
        <p:spPr>
          <a:xfrm>
            <a:off x="2436235" y="2571750"/>
            <a:ext cx="3876675" cy="1819275"/>
          </a:xfrm>
          <a:prstGeom prst="rect">
            <a:avLst/>
          </a:prstGeom>
        </p:spPr>
      </p:pic>
    </p:spTree>
    <p:extLst>
      <p:ext uri="{BB962C8B-B14F-4D97-AF65-F5344CB8AC3E}">
        <p14:creationId xmlns:p14="http://schemas.microsoft.com/office/powerpoint/2010/main" val="2045057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6" name="Google Shape;204;p19">
            <a:extLst>
              <a:ext uri="{FF2B5EF4-FFF2-40B4-BE49-F238E27FC236}">
                <a16:creationId xmlns:a16="http://schemas.microsoft.com/office/drawing/2014/main" id="{18F2B07A-03ED-42BE-86A8-E827575531F8}"/>
              </a:ext>
            </a:extLst>
          </p:cNvPr>
          <p:cNvSpPr txBox="1">
            <a:spLocks/>
          </p:cNvSpPr>
          <p:nvPr/>
        </p:nvSpPr>
        <p:spPr>
          <a:xfrm>
            <a:off x="773250" y="524741"/>
            <a:ext cx="7704000" cy="896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ES" sz="1600" dirty="0">
                <a:solidFill>
                  <a:srgbClr val="00B050"/>
                </a:solidFill>
              </a:rPr>
              <a:t>&lt;/ 2.2. Muestra un ejemplo de DML.</a:t>
            </a:r>
          </a:p>
          <a:p>
            <a:endParaRPr lang="es-MX" sz="1600" dirty="0">
              <a:solidFill>
                <a:srgbClr val="00B050"/>
              </a:solidFill>
            </a:endParaRPr>
          </a:p>
          <a:p>
            <a:endParaRPr lang="es-MX" sz="1600" dirty="0">
              <a:solidFill>
                <a:schemeClr val="accent1">
                  <a:lumMod val="60000"/>
                  <a:lumOff val="40000"/>
                </a:schemeClr>
              </a:solidFill>
            </a:endParaRPr>
          </a:p>
        </p:txBody>
      </p:sp>
      <p:pic>
        <p:nvPicPr>
          <p:cNvPr id="3" name="Imagen 2">
            <a:extLst>
              <a:ext uri="{FF2B5EF4-FFF2-40B4-BE49-F238E27FC236}">
                <a16:creationId xmlns:a16="http://schemas.microsoft.com/office/drawing/2014/main" id="{6ED1B953-D70D-B5E9-6030-F88369DCEB27}"/>
              </a:ext>
            </a:extLst>
          </p:cNvPr>
          <p:cNvPicPr>
            <a:picLocks noChangeAspect="1"/>
          </p:cNvPicPr>
          <p:nvPr/>
        </p:nvPicPr>
        <p:blipFill>
          <a:blip r:embed="rId3"/>
          <a:stretch>
            <a:fillRect/>
          </a:stretch>
        </p:blipFill>
        <p:spPr>
          <a:xfrm>
            <a:off x="666750" y="1957387"/>
            <a:ext cx="7810500" cy="1228725"/>
          </a:xfrm>
          <a:prstGeom prst="rect">
            <a:avLst/>
          </a:prstGeom>
        </p:spPr>
      </p:pic>
    </p:spTree>
    <p:extLst>
      <p:ext uri="{BB962C8B-B14F-4D97-AF65-F5344CB8AC3E}">
        <p14:creationId xmlns:p14="http://schemas.microsoft.com/office/powerpoint/2010/main" val="3444932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73" name="Google Shape;204;p19">
            <a:extLst>
              <a:ext uri="{FF2B5EF4-FFF2-40B4-BE49-F238E27FC236}">
                <a16:creationId xmlns:a16="http://schemas.microsoft.com/office/drawing/2014/main" id="{4BD5DF85-7029-4B3D-8522-2F4BC99FA185}"/>
              </a:ext>
            </a:extLst>
          </p:cNvPr>
          <p:cNvSpPr txBox="1">
            <a:spLocks/>
          </p:cNvSpPr>
          <p:nvPr/>
        </p:nvSpPr>
        <p:spPr>
          <a:xfrm>
            <a:off x="595309" y="605532"/>
            <a:ext cx="6376991" cy="66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pt-BR" sz="1600" dirty="0">
                <a:solidFill>
                  <a:srgbClr val="00B050"/>
                </a:solidFill>
              </a:rPr>
              <a:t>&lt;/ 2.3. Para que </a:t>
            </a:r>
            <a:r>
              <a:rPr lang="pt-BR" sz="1600" dirty="0" err="1">
                <a:solidFill>
                  <a:srgbClr val="00B050"/>
                </a:solidFill>
              </a:rPr>
              <a:t>sirve</a:t>
            </a:r>
            <a:r>
              <a:rPr lang="pt-BR" sz="1600" dirty="0">
                <a:solidFill>
                  <a:srgbClr val="00B050"/>
                </a:solidFill>
              </a:rPr>
              <a:t> INNER JOIN.</a:t>
            </a:r>
            <a:endParaRPr lang="es-MX" sz="1600" dirty="0">
              <a:solidFill>
                <a:srgbClr val="00B050"/>
              </a:solidFill>
            </a:endParaRPr>
          </a:p>
          <a:p>
            <a:endParaRPr lang="es-MX" sz="1600" dirty="0">
              <a:solidFill>
                <a:schemeClr val="accent1">
                  <a:lumMod val="60000"/>
                  <a:lumOff val="40000"/>
                </a:schemeClr>
              </a:solidFill>
            </a:endParaRPr>
          </a:p>
        </p:txBody>
      </p:sp>
      <p:sp>
        <p:nvSpPr>
          <p:cNvPr id="2" name="Google Shape;204;p19">
            <a:extLst>
              <a:ext uri="{FF2B5EF4-FFF2-40B4-BE49-F238E27FC236}">
                <a16:creationId xmlns:a16="http://schemas.microsoft.com/office/drawing/2014/main" id="{3E5B51FC-25D4-A842-B842-E5AF2CCB313A}"/>
              </a:ext>
            </a:extLst>
          </p:cNvPr>
          <p:cNvSpPr txBox="1">
            <a:spLocks/>
          </p:cNvSpPr>
          <p:nvPr/>
        </p:nvSpPr>
        <p:spPr>
          <a:xfrm>
            <a:off x="1101001" y="1153391"/>
            <a:ext cx="6376991" cy="37303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1600" dirty="0">
                <a:solidFill>
                  <a:srgbClr val="00B0F0"/>
                </a:solidFill>
              </a:rPr>
              <a:t>El INER JOIN es un tipo de operación de combinación en SQL que combina registros de dos tablas basados en una condición especificada en la cláusula ON.</a:t>
            </a:r>
          </a:p>
          <a:p>
            <a:endParaRPr lang="es-ES" sz="1600" dirty="0">
              <a:solidFill>
                <a:srgbClr val="00B0F0"/>
              </a:solidFill>
            </a:endParaRPr>
          </a:p>
          <a:p>
            <a:r>
              <a:rPr lang="es-ES" sz="1600" dirty="0">
                <a:solidFill>
                  <a:srgbClr val="00B0F0"/>
                </a:solidFill>
              </a:rPr>
              <a:t>En el contexto de bases de datos relacionales, el INNER JOIN une filas de dos tablas en función de una condición de igualdad entre columnas de ambas tablas. Solo devuelve filas que tienen valores coincidentes en ambas tablas, es decir, aquellas filas que cumplen la condición de unión especificada.</a:t>
            </a:r>
          </a:p>
          <a:p>
            <a:endParaRPr lang="es-ES" sz="1600" dirty="0">
              <a:solidFill>
                <a:srgbClr val="00B0F0"/>
              </a:solidFill>
            </a:endParaRPr>
          </a:p>
          <a:p>
            <a:r>
              <a:rPr lang="es-ES" sz="1600" dirty="0">
                <a:solidFill>
                  <a:srgbClr val="00B0F0"/>
                </a:solidFill>
              </a:rPr>
              <a:t>Por ejemplo, si tienes dos tablas: Clientes y Reservas con columnas comunes como </a:t>
            </a:r>
            <a:r>
              <a:rPr lang="es-ES" sz="1600" dirty="0" err="1">
                <a:solidFill>
                  <a:srgbClr val="00B0F0"/>
                </a:solidFill>
              </a:rPr>
              <a:t>ClienteID</a:t>
            </a:r>
            <a:r>
              <a:rPr lang="es-ES" sz="1600" dirty="0">
                <a:solidFill>
                  <a:srgbClr val="00B0F0"/>
                </a:solidFill>
              </a:rPr>
              <a:t>, puedes utilizar INNER JOIN para combinar la información de estas tablas basándote en el </a:t>
            </a:r>
            <a:r>
              <a:rPr lang="es-ES" sz="1600" dirty="0" err="1">
                <a:solidFill>
                  <a:srgbClr val="00B0F0"/>
                </a:solidFill>
              </a:rPr>
              <a:t>ClienteID</a:t>
            </a:r>
            <a:endParaRPr lang="es-MX" sz="1600" dirty="0">
              <a:solidFill>
                <a:srgbClr val="00B0F0"/>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1545239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720000" y="723154"/>
            <a:ext cx="7704000" cy="839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2.4. </a:t>
            </a:r>
            <a:r>
              <a:rPr lang="es-ES" sz="1600" dirty="0">
                <a:solidFill>
                  <a:schemeClr val="accent2">
                    <a:lumMod val="75000"/>
                  </a:schemeClr>
                </a:solidFill>
              </a:rPr>
              <a:t>Defina que es una función de agregación.</a:t>
            </a: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823909" y="1868350"/>
            <a:ext cx="7704000" cy="140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1600" dirty="0">
                <a:solidFill>
                  <a:schemeClr val="tx2">
                    <a:lumMod val="75000"/>
                  </a:schemeClr>
                </a:solidFill>
              </a:rPr>
              <a:t>Una función de agregación en SQL es una función que opera en un conjunto de valores para devolver un solo valor que resuma los datos de ese conjunto. Estas funciones realizan cálculos en múltiples filas de una tabla y devuelven un único resultado, lo que las hace muy útiles para resumir, analizar o presentar información en consultas SQL.</a:t>
            </a:r>
          </a:p>
          <a:p>
            <a:endParaRPr lang="es-ES" sz="1600" dirty="0">
              <a:solidFill>
                <a:schemeClr val="tx2">
                  <a:lumMod val="75000"/>
                </a:schemeClr>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3951883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73" name="Google Shape;204;p19">
            <a:extLst>
              <a:ext uri="{FF2B5EF4-FFF2-40B4-BE49-F238E27FC236}">
                <a16:creationId xmlns:a16="http://schemas.microsoft.com/office/drawing/2014/main" id="{4BD5DF85-7029-4B3D-8522-2F4BC99FA185}"/>
              </a:ext>
            </a:extLst>
          </p:cNvPr>
          <p:cNvSpPr txBox="1">
            <a:spLocks/>
          </p:cNvSpPr>
          <p:nvPr/>
        </p:nvSpPr>
        <p:spPr>
          <a:xfrm>
            <a:off x="1187108" y="670899"/>
            <a:ext cx="4184992" cy="794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1600" dirty="0">
                <a:solidFill>
                  <a:srgbClr val="00B0F0"/>
                </a:solidFill>
              </a:rPr>
              <a:t>&lt;/ 2.5. Liste funciones de agregación que conozca.</a:t>
            </a:r>
            <a:endParaRPr lang="es-MX" sz="1600" dirty="0">
              <a:solidFill>
                <a:srgbClr val="00B0F0"/>
              </a:solidFill>
            </a:endParaRPr>
          </a:p>
          <a:p>
            <a:endParaRPr lang="es-MX" sz="1600" dirty="0">
              <a:solidFill>
                <a:schemeClr val="accent1">
                  <a:lumMod val="60000"/>
                  <a:lumOff val="40000"/>
                </a:schemeClr>
              </a:solidFill>
            </a:endParaRPr>
          </a:p>
        </p:txBody>
      </p:sp>
      <p:sp>
        <p:nvSpPr>
          <p:cNvPr id="2" name="Google Shape;204;p19">
            <a:extLst>
              <a:ext uri="{FF2B5EF4-FFF2-40B4-BE49-F238E27FC236}">
                <a16:creationId xmlns:a16="http://schemas.microsoft.com/office/drawing/2014/main" id="{17011CA8-657D-8805-4DCA-5AF70E19A4DD}"/>
              </a:ext>
            </a:extLst>
          </p:cNvPr>
          <p:cNvSpPr txBox="1">
            <a:spLocks/>
          </p:cNvSpPr>
          <p:nvPr/>
        </p:nvSpPr>
        <p:spPr>
          <a:xfrm>
            <a:off x="1155935" y="1306476"/>
            <a:ext cx="7408717" cy="1265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ES" sz="1600" dirty="0">
                <a:solidFill>
                  <a:srgbClr val="00B050"/>
                </a:solidFill>
              </a:rPr>
              <a:t>Algunas de las funciones de agregación más comunes incluyen:</a:t>
            </a:r>
          </a:p>
          <a:p>
            <a:endParaRPr lang="es-ES" sz="1600" dirty="0">
              <a:solidFill>
                <a:srgbClr val="00B050"/>
              </a:solidFill>
            </a:endParaRPr>
          </a:p>
          <a:p>
            <a:r>
              <a:rPr lang="es-ES" sz="1600" dirty="0">
                <a:solidFill>
                  <a:srgbClr val="00B050"/>
                </a:solidFill>
              </a:rPr>
              <a:t>SUM: Calcula la suma de los valores en una columna.</a:t>
            </a:r>
          </a:p>
          <a:p>
            <a:r>
              <a:rPr lang="es-ES" sz="1600" dirty="0">
                <a:solidFill>
                  <a:srgbClr val="00B050"/>
                </a:solidFill>
              </a:rPr>
              <a:t>AVG: Calcula el promedio de los valores en una columna numérica.</a:t>
            </a:r>
          </a:p>
          <a:p>
            <a:r>
              <a:rPr lang="es-ES" sz="1600" dirty="0">
                <a:solidFill>
                  <a:srgbClr val="00B050"/>
                </a:solidFill>
              </a:rPr>
              <a:t>COUNT: Cuenta el número de filas o valores distintos en una columna.</a:t>
            </a:r>
          </a:p>
          <a:p>
            <a:r>
              <a:rPr lang="es-ES" sz="1600" dirty="0">
                <a:solidFill>
                  <a:srgbClr val="00B050"/>
                </a:solidFill>
              </a:rPr>
              <a:t>MAX: Devuelve el valor máximo de una columna.</a:t>
            </a:r>
          </a:p>
          <a:p>
            <a:r>
              <a:rPr lang="es-ES" sz="1600" dirty="0">
                <a:solidFill>
                  <a:srgbClr val="00B050"/>
                </a:solidFill>
              </a:rPr>
              <a:t>MIN: Devuelve el valor mínimo de una columna.</a:t>
            </a:r>
          </a:p>
          <a:p>
            <a:r>
              <a:rPr lang="es-ES" sz="1600" dirty="0">
                <a:solidFill>
                  <a:srgbClr val="00B050"/>
                </a:solidFill>
              </a:rPr>
              <a:t>Estas funciones se utilizan con la cláusula SELECT para realizar cálculos en los datos y resumir la información según sea necesario. Por ejemplo, podrías usar SUM para encontrar la suma total de los ingresos de una empresa, o COUNT para contar el número de clientes en una base de datos</a:t>
            </a:r>
            <a:endParaRPr lang="es-MX" sz="1600" dirty="0">
              <a:solidFill>
                <a:srgbClr val="00B050"/>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750165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73" name="Google Shape;204;p19">
            <a:extLst>
              <a:ext uri="{FF2B5EF4-FFF2-40B4-BE49-F238E27FC236}">
                <a16:creationId xmlns:a16="http://schemas.microsoft.com/office/drawing/2014/main" id="{4BD5DF85-7029-4B3D-8522-2F4BC99FA185}"/>
              </a:ext>
            </a:extLst>
          </p:cNvPr>
          <p:cNvSpPr txBox="1">
            <a:spLocks/>
          </p:cNvSpPr>
          <p:nvPr/>
        </p:nvSpPr>
        <p:spPr>
          <a:xfrm>
            <a:off x="1629190" y="859917"/>
            <a:ext cx="6351028" cy="1265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1600" dirty="0">
                <a:solidFill>
                  <a:srgbClr val="00B050"/>
                </a:solidFill>
              </a:rPr>
              <a:t>&lt;/ 2.6. Para qué sirve la función CONCAT en SQL-Server</a:t>
            </a:r>
            <a:endParaRPr lang="es-MX" sz="1600" dirty="0">
              <a:solidFill>
                <a:srgbClr val="00B050"/>
              </a:solidFill>
            </a:endParaRPr>
          </a:p>
          <a:p>
            <a:endParaRPr lang="es-MX" sz="1600" dirty="0">
              <a:solidFill>
                <a:schemeClr val="accent1">
                  <a:lumMod val="60000"/>
                  <a:lumOff val="40000"/>
                </a:schemeClr>
              </a:solidFill>
            </a:endParaRPr>
          </a:p>
        </p:txBody>
      </p:sp>
      <p:sp>
        <p:nvSpPr>
          <p:cNvPr id="10" name="Google Shape;204;p19">
            <a:extLst>
              <a:ext uri="{FF2B5EF4-FFF2-40B4-BE49-F238E27FC236}">
                <a16:creationId xmlns:a16="http://schemas.microsoft.com/office/drawing/2014/main" id="{4C1AAC8A-03FD-497A-A434-5EC15FA13CC1}"/>
              </a:ext>
            </a:extLst>
          </p:cNvPr>
          <p:cNvSpPr txBox="1">
            <a:spLocks/>
          </p:cNvSpPr>
          <p:nvPr/>
        </p:nvSpPr>
        <p:spPr>
          <a:xfrm>
            <a:off x="1438131" y="2125191"/>
            <a:ext cx="6267737" cy="1944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1600">
                <a:solidFill>
                  <a:srgbClr val="00B0F0"/>
                </a:solidFill>
              </a:rPr>
              <a:t>La función CONCAT en SQL Server se utiliza para concatenar o unir cadenas de texto provenientes de una o más columnas o valores. Básicamente, concatena dos o más cadenas para formar una sola cadena más larga.</a:t>
            </a:r>
            <a:endParaRPr lang="es-MX" sz="1600" dirty="0">
              <a:solidFill>
                <a:srgbClr val="00B0F0"/>
              </a:solidFill>
            </a:endParaRPr>
          </a:p>
        </p:txBody>
      </p:sp>
    </p:spTree>
    <p:extLst>
      <p:ext uri="{BB962C8B-B14F-4D97-AF65-F5344CB8AC3E}">
        <p14:creationId xmlns:p14="http://schemas.microsoft.com/office/powerpoint/2010/main" val="65072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73" name="Google Shape;204;p19">
            <a:extLst>
              <a:ext uri="{FF2B5EF4-FFF2-40B4-BE49-F238E27FC236}">
                <a16:creationId xmlns:a16="http://schemas.microsoft.com/office/drawing/2014/main" id="{4BD5DF85-7029-4B3D-8522-2F4BC99FA185}"/>
              </a:ext>
            </a:extLst>
          </p:cNvPr>
          <p:cNvSpPr txBox="1">
            <a:spLocks/>
          </p:cNvSpPr>
          <p:nvPr/>
        </p:nvSpPr>
        <p:spPr>
          <a:xfrm>
            <a:off x="1322203" y="1028378"/>
            <a:ext cx="5411106" cy="1265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ES" sz="1600" dirty="0">
                <a:solidFill>
                  <a:srgbClr val="00B050"/>
                </a:solidFill>
              </a:rPr>
              <a:t>Supongamos que queremos contar cuántos clientes hay en nuestra tabla Clientes en la base de datos LADITA_DB. Podemos usar la función COUNT para realizar esta operación:</a:t>
            </a:r>
            <a:endParaRPr lang="es-MX" sz="1600" dirty="0">
              <a:solidFill>
                <a:schemeClr val="accent1">
                  <a:lumMod val="60000"/>
                  <a:lumOff val="40000"/>
                </a:schemeClr>
              </a:solidFill>
            </a:endParaRPr>
          </a:p>
        </p:txBody>
      </p:sp>
      <p:sp>
        <p:nvSpPr>
          <p:cNvPr id="10" name="Google Shape;204;p19">
            <a:extLst>
              <a:ext uri="{FF2B5EF4-FFF2-40B4-BE49-F238E27FC236}">
                <a16:creationId xmlns:a16="http://schemas.microsoft.com/office/drawing/2014/main" id="{4C1AAC8A-03FD-497A-A434-5EC15FA13CC1}"/>
              </a:ext>
            </a:extLst>
          </p:cNvPr>
          <p:cNvSpPr txBox="1">
            <a:spLocks/>
          </p:cNvSpPr>
          <p:nvPr/>
        </p:nvSpPr>
        <p:spPr>
          <a:xfrm>
            <a:off x="1322203" y="620715"/>
            <a:ext cx="4872726" cy="556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1600" dirty="0">
                <a:solidFill>
                  <a:srgbClr val="00B0F0"/>
                </a:solidFill>
              </a:rPr>
              <a:t>&lt;/ 2.7.Muestra un ejemplo del uso de COUNT</a:t>
            </a:r>
            <a:endParaRPr lang="es-MX" sz="1600" dirty="0">
              <a:solidFill>
                <a:srgbClr val="00B0F0"/>
              </a:solidFill>
            </a:endParaRPr>
          </a:p>
        </p:txBody>
      </p:sp>
      <p:pic>
        <p:nvPicPr>
          <p:cNvPr id="2" name="Imagen 1">
            <a:extLst>
              <a:ext uri="{FF2B5EF4-FFF2-40B4-BE49-F238E27FC236}">
                <a16:creationId xmlns:a16="http://schemas.microsoft.com/office/drawing/2014/main" id="{005413FA-8CB3-E532-2BA8-EEA3F3585A58}"/>
              </a:ext>
            </a:extLst>
          </p:cNvPr>
          <p:cNvPicPr>
            <a:picLocks noChangeAspect="1"/>
          </p:cNvPicPr>
          <p:nvPr/>
        </p:nvPicPr>
        <p:blipFill>
          <a:blip r:embed="rId3"/>
          <a:stretch>
            <a:fillRect/>
          </a:stretch>
        </p:blipFill>
        <p:spPr>
          <a:xfrm>
            <a:off x="2258723" y="2652100"/>
            <a:ext cx="4772025" cy="2095500"/>
          </a:xfrm>
          <a:prstGeom prst="rect">
            <a:avLst/>
          </a:prstGeom>
        </p:spPr>
      </p:pic>
    </p:spTree>
    <p:extLst>
      <p:ext uri="{BB962C8B-B14F-4D97-AF65-F5344CB8AC3E}">
        <p14:creationId xmlns:p14="http://schemas.microsoft.com/office/powerpoint/2010/main" val="953188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720000" y="539500"/>
            <a:ext cx="7704000" cy="1016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spc="300" dirty="0">
                <a:solidFill>
                  <a:schemeClr val="tx1"/>
                </a:solidFill>
              </a:rPr>
              <a:t>&lt;/</a:t>
            </a:r>
            <a:r>
              <a:rPr lang="en" b="1" spc="300" dirty="0">
                <a:solidFill>
                  <a:srgbClr val="00B0F0"/>
                </a:solidFill>
              </a:rPr>
              <a:t> I.- </a:t>
            </a:r>
            <a:r>
              <a:rPr lang="en" sz="1800" b="1" spc="300" dirty="0">
                <a:solidFill>
                  <a:srgbClr val="00B0F0"/>
                </a:solidFill>
              </a:rPr>
              <a:t>Diseñamos nuestra propia base de datos con los Detalles y consignas asignadas:</a:t>
            </a:r>
            <a:endParaRPr sz="1800" b="1" spc="300" dirty="0">
              <a:solidFill>
                <a:srgbClr val="00B0F0"/>
              </a:solidFill>
            </a:endParaRPr>
          </a:p>
        </p:txBody>
      </p:sp>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7960150" y="3070053"/>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7918475" y="2298096"/>
            <a:ext cx="347435" cy="345534"/>
            <a:chOff x="3527780" y="2885263"/>
            <a:chExt cx="347435" cy="345534"/>
          </a:xfrm>
        </p:grpSpPr>
        <p:sp>
          <p:nvSpPr>
            <p:cNvPr id="141" name="Google Shape;141;p17"/>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7"/>
          <p:cNvGrpSpPr/>
          <p:nvPr/>
        </p:nvGrpSpPr>
        <p:grpSpPr>
          <a:xfrm>
            <a:off x="7984671" y="3842588"/>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08;p17">
            <a:extLst>
              <a:ext uri="{FF2B5EF4-FFF2-40B4-BE49-F238E27FC236}">
                <a16:creationId xmlns:a16="http://schemas.microsoft.com/office/drawing/2014/main" id="{357ACD76-E7DE-4FDF-B5C1-E476D55DDD47}"/>
              </a:ext>
            </a:extLst>
          </p:cNvPr>
          <p:cNvSpPr txBox="1">
            <a:spLocks/>
          </p:cNvSpPr>
          <p:nvPr/>
        </p:nvSpPr>
        <p:spPr>
          <a:xfrm>
            <a:off x="1187413" y="1637654"/>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Creamos una base de datos con el nombre “LADITA_SRL”</a:t>
            </a:r>
          </a:p>
        </p:txBody>
      </p:sp>
      <p:pic>
        <p:nvPicPr>
          <p:cNvPr id="3" name="Imagen 2">
            <a:extLst>
              <a:ext uri="{FF2B5EF4-FFF2-40B4-BE49-F238E27FC236}">
                <a16:creationId xmlns:a16="http://schemas.microsoft.com/office/drawing/2014/main" id="{5AB2B908-230D-BD24-B4F1-5D8C7B0D13B0}"/>
              </a:ext>
            </a:extLst>
          </p:cNvPr>
          <p:cNvPicPr>
            <a:picLocks noChangeAspect="1"/>
          </p:cNvPicPr>
          <p:nvPr/>
        </p:nvPicPr>
        <p:blipFill>
          <a:blip r:embed="rId3"/>
          <a:stretch>
            <a:fillRect/>
          </a:stretch>
        </p:blipFill>
        <p:spPr>
          <a:xfrm>
            <a:off x="2163041" y="2339047"/>
            <a:ext cx="4610100" cy="16287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73" name="Google Shape;204;p19">
            <a:extLst>
              <a:ext uri="{FF2B5EF4-FFF2-40B4-BE49-F238E27FC236}">
                <a16:creationId xmlns:a16="http://schemas.microsoft.com/office/drawing/2014/main" id="{4BD5DF85-7029-4B3D-8522-2F4BC99FA185}"/>
              </a:ext>
            </a:extLst>
          </p:cNvPr>
          <p:cNvSpPr txBox="1">
            <a:spLocks/>
          </p:cNvSpPr>
          <p:nvPr/>
        </p:nvSpPr>
        <p:spPr>
          <a:xfrm>
            <a:off x="1322203" y="1028378"/>
            <a:ext cx="5411106" cy="1265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endParaRPr lang="es-MX" sz="1600" dirty="0">
              <a:solidFill>
                <a:schemeClr val="tx1"/>
              </a:solidFill>
            </a:endParaRPr>
          </a:p>
          <a:p>
            <a:r>
              <a:rPr lang="es-ES" sz="1600" dirty="0">
                <a:solidFill>
                  <a:srgbClr val="00B050"/>
                </a:solidFill>
              </a:rPr>
              <a:t>Si deseamos calcular el promedio de la edad de los clientes en la tabla Clientes de la base de datos LADITA_DB, podríamos utilizar la función AVG. Supongamos que la tabla Clientes tiene una columna llamada Edad. Aquí está cómo podríamos calcular ese promedio:</a:t>
            </a:r>
            <a:endParaRPr lang="es-MX" sz="1600" dirty="0">
              <a:solidFill>
                <a:schemeClr val="accent1">
                  <a:lumMod val="60000"/>
                  <a:lumOff val="40000"/>
                </a:schemeClr>
              </a:solidFill>
            </a:endParaRPr>
          </a:p>
        </p:txBody>
      </p:sp>
      <p:sp>
        <p:nvSpPr>
          <p:cNvPr id="10" name="Google Shape;204;p19">
            <a:extLst>
              <a:ext uri="{FF2B5EF4-FFF2-40B4-BE49-F238E27FC236}">
                <a16:creationId xmlns:a16="http://schemas.microsoft.com/office/drawing/2014/main" id="{4C1AAC8A-03FD-497A-A434-5EC15FA13CC1}"/>
              </a:ext>
            </a:extLst>
          </p:cNvPr>
          <p:cNvSpPr txBox="1">
            <a:spLocks/>
          </p:cNvSpPr>
          <p:nvPr/>
        </p:nvSpPr>
        <p:spPr>
          <a:xfrm>
            <a:off x="1322203" y="620715"/>
            <a:ext cx="4872726" cy="556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1600" dirty="0">
                <a:solidFill>
                  <a:srgbClr val="00B0F0"/>
                </a:solidFill>
              </a:rPr>
              <a:t>&lt;/2.8. Muestra un ejemplo del usos de AVG</a:t>
            </a:r>
            <a:endParaRPr lang="es-MX" sz="1600" dirty="0">
              <a:solidFill>
                <a:srgbClr val="00B0F0"/>
              </a:solidFill>
            </a:endParaRPr>
          </a:p>
        </p:txBody>
      </p:sp>
      <p:pic>
        <p:nvPicPr>
          <p:cNvPr id="3" name="Imagen 2">
            <a:extLst>
              <a:ext uri="{FF2B5EF4-FFF2-40B4-BE49-F238E27FC236}">
                <a16:creationId xmlns:a16="http://schemas.microsoft.com/office/drawing/2014/main" id="{D354E996-7CFC-E566-C247-8E963B9037C1}"/>
              </a:ext>
            </a:extLst>
          </p:cNvPr>
          <p:cNvPicPr>
            <a:picLocks noChangeAspect="1"/>
          </p:cNvPicPr>
          <p:nvPr/>
        </p:nvPicPr>
        <p:blipFill>
          <a:blip r:embed="rId3"/>
          <a:stretch>
            <a:fillRect/>
          </a:stretch>
        </p:blipFill>
        <p:spPr>
          <a:xfrm>
            <a:off x="3131993" y="3057958"/>
            <a:ext cx="3752850" cy="1666875"/>
          </a:xfrm>
          <a:prstGeom prst="rect">
            <a:avLst/>
          </a:prstGeom>
        </p:spPr>
      </p:pic>
    </p:spTree>
    <p:extLst>
      <p:ext uri="{BB962C8B-B14F-4D97-AF65-F5344CB8AC3E}">
        <p14:creationId xmlns:p14="http://schemas.microsoft.com/office/powerpoint/2010/main" val="541450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958991" y="425200"/>
            <a:ext cx="7704000" cy="4999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2.9. </a:t>
            </a:r>
            <a:r>
              <a:rPr lang="es-ES" sz="1600" dirty="0">
                <a:solidFill>
                  <a:schemeClr val="accent2">
                    <a:lumMod val="75000"/>
                  </a:schemeClr>
                </a:solidFill>
              </a:rPr>
              <a:t>Muestra un ejemplo del uso de MIN</a:t>
            </a:r>
            <a:br>
              <a:rPr lang="es-ES" sz="1600" dirty="0">
                <a:solidFill>
                  <a:schemeClr val="accent2">
                    <a:lumMod val="75000"/>
                  </a:schemeClr>
                </a:solidFill>
              </a:rPr>
            </a:b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029071"/>
            <a:ext cx="7704000" cy="914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1600" dirty="0">
                <a:solidFill>
                  <a:srgbClr val="00B050"/>
                </a:solidFill>
              </a:rPr>
              <a:t>Veamos cómo encontrar el precio mínimo y máximo de estas reservas:</a:t>
            </a:r>
          </a:p>
          <a:p>
            <a:endParaRPr lang="es-ES" sz="1600" dirty="0">
              <a:solidFill>
                <a:srgbClr val="00B050"/>
              </a:solidFill>
            </a:endParaRPr>
          </a:p>
          <a:p>
            <a:r>
              <a:rPr lang="es-ES" sz="1600" dirty="0">
                <a:solidFill>
                  <a:srgbClr val="00B050"/>
                </a:solidFill>
              </a:rPr>
              <a:t>Para encontrar el precio mínimo:</a:t>
            </a:r>
            <a:endParaRPr lang="es-MX" sz="1600" dirty="0">
              <a:solidFill>
                <a:schemeClr val="tx1"/>
              </a:solidFill>
            </a:endParaRPr>
          </a:p>
          <a:p>
            <a:endParaRPr lang="es-MX" sz="1200" dirty="0">
              <a:solidFill>
                <a:schemeClr val="tx1"/>
              </a:solidFill>
            </a:endParaRPr>
          </a:p>
          <a:p>
            <a:endParaRPr lang="es-MX" sz="1600" dirty="0">
              <a:solidFill>
                <a:schemeClr val="accent1">
                  <a:lumMod val="60000"/>
                  <a:lumOff val="40000"/>
                </a:schemeClr>
              </a:solidFill>
            </a:endParaRPr>
          </a:p>
        </p:txBody>
      </p:sp>
      <p:pic>
        <p:nvPicPr>
          <p:cNvPr id="2" name="Imagen 1">
            <a:extLst>
              <a:ext uri="{FF2B5EF4-FFF2-40B4-BE49-F238E27FC236}">
                <a16:creationId xmlns:a16="http://schemas.microsoft.com/office/drawing/2014/main" id="{7ECAAE2C-A57A-8B18-26E5-1CAD48406CAF}"/>
              </a:ext>
            </a:extLst>
          </p:cNvPr>
          <p:cNvPicPr>
            <a:picLocks noChangeAspect="1"/>
          </p:cNvPicPr>
          <p:nvPr/>
        </p:nvPicPr>
        <p:blipFill>
          <a:blip r:embed="rId3"/>
          <a:stretch>
            <a:fillRect/>
          </a:stretch>
        </p:blipFill>
        <p:spPr>
          <a:xfrm>
            <a:off x="1948134" y="2145682"/>
            <a:ext cx="5247732" cy="2536250"/>
          </a:xfrm>
          <a:prstGeom prst="rect">
            <a:avLst/>
          </a:prstGeom>
        </p:spPr>
      </p:pic>
    </p:spTree>
    <p:extLst>
      <p:ext uri="{BB962C8B-B14F-4D97-AF65-F5344CB8AC3E}">
        <p14:creationId xmlns:p14="http://schemas.microsoft.com/office/powerpoint/2010/main" val="3432541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958991" y="425200"/>
            <a:ext cx="7704000" cy="4999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lumMod val="75000"/>
                  </a:schemeClr>
                </a:solidFill>
              </a:rPr>
              <a:t>&lt;/ 2.9. </a:t>
            </a:r>
            <a:r>
              <a:rPr lang="es-ES" sz="1600" dirty="0">
                <a:solidFill>
                  <a:schemeClr val="accent2">
                    <a:lumMod val="75000"/>
                  </a:schemeClr>
                </a:solidFill>
              </a:rPr>
              <a:t>Muestra un ejemplo del uso de MAX</a:t>
            </a:r>
            <a:br>
              <a:rPr lang="es-ES" sz="1600" dirty="0">
                <a:solidFill>
                  <a:schemeClr val="accent2">
                    <a:lumMod val="75000"/>
                  </a:schemeClr>
                </a:solidFill>
              </a:rPr>
            </a:br>
            <a:endParaRPr dirty="0"/>
          </a:p>
        </p:txBody>
      </p:sp>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720000" y="1029071"/>
            <a:ext cx="7704000" cy="747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1600" dirty="0">
                <a:solidFill>
                  <a:srgbClr val="00B050"/>
                </a:solidFill>
              </a:rPr>
              <a:t>Y para encontrar el precio máximo:</a:t>
            </a:r>
            <a:endParaRPr lang="es-MX" sz="1200" dirty="0">
              <a:solidFill>
                <a:schemeClr val="tx1"/>
              </a:solidFill>
            </a:endParaRPr>
          </a:p>
          <a:p>
            <a:endParaRPr lang="es-MX" sz="1600" dirty="0">
              <a:solidFill>
                <a:schemeClr val="accent1">
                  <a:lumMod val="60000"/>
                  <a:lumOff val="40000"/>
                </a:schemeClr>
              </a:solidFill>
            </a:endParaRPr>
          </a:p>
        </p:txBody>
      </p:sp>
      <p:pic>
        <p:nvPicPr>
          <p:cNvPr id="2" name="Imagen 1">
            <a:extLst>
              <a:ext uri="{FF2B5EF4-FFF2-40B4-BE49-F238E27FC236}">
                <a16:creationId xmlns:a16="http://schemas.microsoft.com/office/drawing/2014/main" id="{622BC5D8-9303-F21C-8483-0F91E05FB171}"/>
              </a:ext>
            </a:extLst>
          </p:cNvPr>
          <p:cNvPicPr>
            <a:picLocks noChangeAspect="1"/>
          </p:cNvPicPr>
          <p:nvPr/>
        </p:nvPicPr>
        <p:blipFill>
          <a:blip r:embed="rId3"/>
          <a:stretch>
            <a:fillRect/>
          </a:stretch>
        </p:blipFill>
        <p:spPr>
          <a:xfrm>
            <a:off x="2165205" y="1598900"/>
            <a:ext cx="5457825" cy="2943225"/>
          </a:xfrm>
          <a:prstGeom prst="rect">
            <a:avLst/>
          </a:prstGeom>
        </p:spPr>
      </p:pic>
    </p:spTree>
    <p:extLst>
      <p:ext uri="{BB962C8B-B14F-4D97-AF65-F5344CB8AC3E}">
        <p14:creationId xmlns:p14="http://schemas.microsoft.com/office/powerpoint/2010/main" val="1404391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8" name="Google Shape;204;p19">
            <a:extLst>
              <a:ext uri="{FF2B5EF4-FFF2-40B4-BE49-F238E27FC236}">
                <a16:creationId xmlns:a16="http://schemas.microsoft.com/office/drawing/2014/main" id="{25387855-63B5-4E1B-8E27-F5CABFF11DDA}"/>
              </a:ext>
            </a:extLst>
          </p:cNvPr>
          <p:cNvSpPr txBox="1">
            <a:spLocks/>
          </p:cNvSpPr>
          <p:nvPr/>
        </p:nvSpPr>
        <p:spPr>
          <a:xfrm>
            <a:off x="1283234" y="607125"/>
            <a:ext cx="6342416" cy="717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3600" dirty="0">
                <a:solidFill>
                  <a:srgbClr val="00B050"/>
                </a:solidFill>
              </a:rPr>
              <a:t>3. Manejo de consultas</a:t>
            </a:r>
          </a:p>
          <a:p>
            <a:endParaRPr lang="es-MX" sz="1600" dirty="0">
              <a:solidFill>
                <a:schemeClr val="tx1"/>
              </a:solidFill>
            </a:endParaRPr>
          </a:p>
          <a:p>
            <a:endParaRPr lang="es-MX" sz="1200" dirty="0">
              <a:solidFill>
                <a:schemeClr val="tx1"/>
              </a:solidFill>
            </a:endParaRPr>
          </a:p>
          <a:p>
            <a:endParaRPr lang="es-MX" sz="1600" dirty="0">
              <a:solidFill>
                <a:schemeClr val="accent1">
                  <a:lumMod val="60000"/>
                  <a:lumOff val="40000"/>
                </a:schemeClr>
              </a:solidFill>
            </a:endParaRPr>
          </a:p>
        </p:txBody>
      </p:sp>
      <p:sp>
        <p:nvSpPr>
          <p:cNvPr id="2" name="Google Shape;204;p19">
            <a:extLst>
              <a:ext uri="{FF2B5EF4-FFF2-40B4-BE49-F238E27FC236}">
                <a16:creationId xmlns:a16="http://schemas.microsoft.com/office/drawing/2014/main" id="{4B0040D3-8604-F9C6-5557-00D27E4300D0}"/>
              </a:ext>
            </a:extLst>
          </p:cNvPr>
          <p:cNvSpPr txBox="1">
            <a:spLocks/>
          </p:cNvSpPr>
          <p:nvPr/>
        </p:nvSpPr>
        <p:spPr>
          <a:xfrm>
            <a:off x="1400792" y="1324362"/>
            <a:ext cx="6342416" cy="717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2000" dirty="0">
                <a:solidFill>
                  <a:srgbClr val="0070C0"/>
                </a:solidFill>
              </a:rPr>
              <a:t>3.1. ¿Cuáles son los empleados que tienen el título "Agente de Ventas"?</a:t>
            </a:r>
          </a:p>
          <a:p>
            <a:endParaRPr lang="es-MX" sz="1600" dirty="0">
              <a:solidFill>
                <a:schemeClr val="tx1"/>
              </a:solidFill>
            </a:endParaRPr>
          </a:p>
          <a:p>
            <a:endParaRPr lang="es-MX" sz="1200" dirty="0">
              <a:solidFill>
                <a:schemeClr val="tx1"/>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2449715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 name="Google Shape;204;p19">
            <a:extLst>
              <a:ext uri="{FF2B5EF4-FFF2-40B4-BE49-F238E27FC236}">
                <a16:creationId xmlns:a16="http://schemas.microsoft.com/office/drawing/2014/main" id="{4B0040D3-8604-F9C6-5557-00D27E4300D0}"/>
              </a:ext>
            </a:extLst>
          </p:cNvPr>
          <p:cNvSpPr txBox="1">
            <a:spLocks/>
          </p:cNvSpPr>
          <p:nvPr/>
        </p:nvSpPr>
        <p:spPr>
          <a:xfrm>
            <a:off x="1317664" y="707570"/>
            <a:ext cx="6342416" cy="1048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2000" dirty="0">
                <a:solidFill>
                  <a:srgbClr val="0070C0"/>
                </a:solidFill>
              </a:rPr>
              <a:t>3.2. ¿Cuáles son los destinos de los paquetes turísticos reservados por el cliente</a:t>
            </a:r>
          </a:p>
          <a:p>
            <a:r>
              <a:rPr lang="es-ES" sz="2000" dirty="0">
                <a:solidFill>
                  <a:srgbClr val="0070C0"/>
                </a:solidFill>
              </a:rPr>
              <a:t>con ID 1?</a:t>
            </a:r>
          </a:p>
          <a:p>
            <a:endParaRPr lang="es-MX" sz="1600" dirty="0">
              <a:solidFill>
                <a:schemeClr val="tx1"/>
              </a:solidFill>
            </a:endParaRPr>
          </a:p>
          <a:p>
            <a:endParaRPr lang="es-MX" sz="1200" dirty="0">
              <a:solidFill>
                <a:schemeClr val="tx1"/>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2501239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 name="Google Shape;204;p19">
            <a:extLst>
              <a:ext uri="{FF2B5EF4-FFF2-40B4-BE49-F238E27FC236}">
                <a16:creationId xmlns:a16="http://schemas.microsoft.com/office/drawing/2014/main" id="{4B0040D3-8604-F9C6-5557-00D27E4300D0}"/>
              </a:ext>
            </a:extLst>
          </p:cNvPr>
          <p:cNvSpPr txBox="1">
            <a:spLocks/>
          </p:cNvSpPr>
          <p:nvPr/>
        </p:nvSpPr>
        <p:spPr>
          <a:xfrm>
            <a:off x="1317664" y="707570"/>
            <a:ext cx="6342416" cy="1048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2000" dirty="0">
                <a:solidFill>
                  <a:srgbClr val="0070C0"/>
                </a:solidFill>
              </a:rPr>
              <a:t>3.3. ¿Cuáles son los paquetes turísticos reservados por el cliente llamado "Jane</a:t>
            </a:r>
          </a:p>
          <a:p>
            <a:r>
              <a:rPr lang="es-ES" sz="2000" dirty="0">
                <a:solidFill>
                  <a:srgbClr val="0070C0"/>
                </a:solidFill>
              </a:rPr>
              <a:t>Smith"?</a:t>
            </a:r>
          </a:p>
          <a:p>
            <a:endParaRPr lang="es-MX" sz="1600" dirty="0">
              <a:solidFill>
                <a:schemeClr val="tx1"/>
              </a:solidFill>
            </a:endParaRPr>
          </a:p>
          <a:p>
            <a:endParaRPr lang="es-MX" sz="1200" dirty="0">
              <a:solidFill>
                <a:schemeClr val="tx1"/>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1377276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 name="Google Shape;204;p19">
            <a:extLst>
              <a:ext uri="{FF2B5EF4-FFF2-40B4-BE49-F238E27FC236}">
                <a16:creationId xmlns:a16="http://schemas.microsoft.com/office/drawing/2014/main" id="{4B0040D3-8604-F9C6-5557-00D27E4300D0}"/>
              </a:ext>
            </a:extLst>
          </p:cNvPr>
          <p:cNvSpPr txBox="1">
            <a:spLocks/>
          </p:cNvSpPr>
          <p:nvPr/>
        </p:nvSpPr>
        <p:spPr>
          <a:xfrm>
            <a:off x="1317664" y="707570"/>
            <a:ext cx="6342416" cy="1048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2000" dirty="0">
                <a:solidFill>
                  <a:srgbClr val="0070C0"/>
                </a:solidFill>
              </a:rPr>
              <a:t>3.4. ¿Cuáles son los nombres de los clientes, los destinos de sus paquetes</a:t>
            </a:r>
          </a:p>
          <a:p>
            <a:r>
              <a:rPr lang="es-ES" sz="2000" dirty="0">
                <a:solidFill>
                  <a:srgbClr val="0070C0"/>
                </a:solidFill>
              </a:rPr>
              <a:t>turísticos y los nombres de los empleados que gestionaron esas reservas?</a:t>
            </a:r>
            <a:endParaRPr lang="es-MX" sz="1600" dirty="0">
              <a:solidFill>
                <a:schemeClr val="tx1"/>
              </a:solidFill>
            </a:endParaRPr>
          </a:p>
          <a:p>
            <a:endParaRPr lang="es-MX" sz="1200" dirty="0">
              <a:solidFill>
                <a:schemeClr val="tx1"/>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1310740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 name="Google Shape;204;p19">
            <a:extLst>
              <a:ext uri="{FF2B5EF4-FFF2-40B4-BE49-F238E27FC236}">
                <a16:creationId xmlns:a16="http://schemas.microsoft.com/office/drawing/2014/main" id="{4B0040D3-8604-F9C6-5557-00D27E4300D0}"/>
              </a:ext>
            </a:extLst>
          </p:cNvPr>
          <p:cNvSpPr txBox="1">
            <a:spLocks/>
          </p:cNvSpPr>
          <p:nvPr/>
        </p:nvSpPr>
        <p:spPr>
          <a:xfrm>
            <a:off x="1317664" y="707570"/>
            <a:ext cx="6342416" cy="1048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2000" dirty="0">
                <a:solidFill>
                  <a:srgbClr val="0070C0"/>
                </a:solidFill>
              </a:rPr>
              <a:t>3.5. ¿Cuál es la cantidad total de personas que han reservado paquetes turísticos en</a:t>
            </a:r>
          </a:p>
          <a:p>
            <a:r>
              <a:rPr lang="es-ES" sz="2000" dirty="0">
                <a:solidFill>
                  <a:srgbClr val="0070C0"/>
                </a:solidFill>
              </a:rPr>
              <a:t>la agencia?</a:t>
            </a:r>
            <a:endParaRPr lang="es-MX" sz="1600" dirty="0">
              <a:solidFill>
                <a:schemeClr val="tx1"/>
              </a:solidFill>
            </a:endParaRPr>
          </a:p>
          <a:p>
            <a:endParaRPr lang="es-MX" sz="1200" dirty="0">
              <a:solidFill>
                <a:schemeClr val="tx1"/>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173284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 name="Google Shape;204;p19">
            <a:extLst>
              <a:ext uri="{FF2B5EF4-FFF2-40B4-BE49-F238E27FC236}">
                <a16:creationId xmlns:a16="http://schemas.microsoft.com/office/drawing/2014/main" id="{4B0040D3-8604-F9C6-5557-00D27E4300D0}"/>
              </a:ext>
            </a:extLst>
          </p:cNvPr>
          <p:cNvSpPr txBox="1">
            <a:spLocks/>
          </p:cNvSpPr>
          <p:nvPr/>
        </p:nvSpPr>
        <p:spPr>
          <a:xfrm>
            <a:off x="1317664" y="707570"/>
            <a:ext cx="6342416" cy="1048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ES" sz="2000" dirty="0">
                <a:solidFill>
                  <a:srgbClr val="0070C0"/>
                </a:solidFill>
              </a:rPr>
              <a:t>3.6. ¿Cuántas reservas se han realizado para el paquete turístico llamado "Aventura</a:t>
            </a:r>
          </a:p>
          <a:p>
            <a:r>
              <a:rPr lang="es-ES" sz="2000" dirty="0">
                <a:solidFill>
                  <a:srgbClr val="0070C0"/>
                </a:solidFill>
              </a:rPr>
              <a:t>en Tokio"?</a:t>
            </a:r>
            <a:endParaRPr lang="es-MX" sz="1600" dirty="0">
              <a:solidFill>
                <a:schemeClr val="tx1"/>
              </a:solidFill>
            </a:endParaRPr>
          </a:p>
          <a:p>
            <a:endParaRPr lang="es-MX" sz="1200" dirty="0">
              <a:solidFill>
                <a:schemeClr val="tx1"/>
              </a:solidFill>
            </a:endParaRPr>
          </a:p>
          <a:p>
            <a:endParaRPr lang="es-MX" sz="1600" dirty="0">
              <a:solidFill>
                <a:schemeClr val="accent1">
                  <a:lumMod val="60000"/>
                  <a:lumOff val="40000"/>
                </a:schemeClr>
              </a:solidFill>
            </a:endParaRPr>
          </a:p>
        </p:txBody>
      </p:sp>
    </p:spTree>
    <p:extLst>
      <p:ext uri="{BB962C8B-B14F-4D97-AF65-F5344CB8AC3E}">
        <p14:creationId xmlns:p14="http://schemas.microsoft.com/office/powerpoint/2010/main" val="1617795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grpSp>
        <p:nvGrpSpPr>
          <p:cNvPr id="76" name="Google Shape;76;p15"/>
          <p:cNvGrpSpPr/>
          <p:nvPr/>
        </p:nvGrpSpPr>
        <p:grpSpPr>
          <a:xfrm>
            <a:off x="1282950" y="650425"/>
            <a:ext cx="6578100" cy="3438300"/>
            <a:chOff x="772525" y="726625"/>
            <a:chExt cx="6578100" cy="3438300"/>
          </a:xfrm>
        </p:grpSpPr>
        <p:sp>
          <p:nvSpPr>
            <p:cNvPr id="77" name="Google Shape;77;p15"/>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5"/>
          <p:cNvGrpSpPr/>
          <p:nvPr/>
        </p:nvGrpSpPr>
        <p:grpSpPr>
          <a:xfrm>
            <a:off x="2449637" y="3182660"/>
            <a:ext cx="3447300" cy="962400"/>
            <a:chOff x="4924175" y="3441525"/>
            <a:chExt cx="3447300" cy="962400"/>
          </a:xfrm>
        </p:grpSpPr>
        <p:sp>
          <p:nvSpPr>
            <p:cNvPr id="80" name="Google Shape;80;p15"/>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5"/>
          <p:cNvSpPr txBox="1"/>
          <p:nvPr/>
        </p:nvSpPr>
        <p:spPr>
          <a:xfrm>
            <a:off x="1414871" y="1639888"/>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accent2"/>
                </a:solidFill>
                <a:latin typeface="Quantico"/>
                <a:ea typeface="Quantico"/>
                <a:cs typeface="Quantico"/>
                <a:sym typeface="Quantico"/>
              </a:rPr>
              <a:t>&lt;/</a:t>
            </a:r>
            <a:endParaRPr sz="3600">
              <a:solidFill>
                <a:schemeClr val="accent2"/>
              </a:solidFill>
              <a:latin typeface="Quantico"/>
              <a:ea typeface="Quantico"/>
              <a:cs typeface="Quantico"/>
              <a:sym typeface="Quantico"/>
            </a:endParaRPr>
          </a:p>
        </p:txBody>
      </p:sp>
      <p:sp>
        <p:nvSpPr>
          <p:cNvPr id="83" name="Google Shape;83;p15"/>
          <p:cNvSpPr txBox="1"/>
          <p:nvPr/>
        </p:nvSpPr>
        <p:spPr>
          <a:xfrm>
            <a:off x="7020763" y="249327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latin typeface="Quantico"/>
              <a:ea typeface="Quantico"/>
              <a:cs typeface="Quantico"/>
              <a:sym typeface="Quantico"/>
            </a:endParaRPr>
          </a:p>
        </p:txBody>
      </p:sp>
      <p:sp>
        <p:nvSpPr>
          <p:cNvPr id="84" name="Google Shape;84;p15"/>
          <p:cNvSpPr txBox="1">
            <a:spLocks noGrp="1"/>
          </p:cNvSpPr>
          <p:nvPr>
            <p:ph type="ctrTitle"/>
          </p:nvPr>
        </p:nvSpPr>
        <p:spPr>
          <a:xfrm>
            <a:off x="2062200" y="959348"/>
            <a:ext cx="5019600" cy="1066646"/>
          </a:xfrm>
          <a:prstGeom prst="rect">
            <a:avLst/>
          </a:prstGeom>
        </p:spPr>
        <p:txBody>
          <a:bodyPr spcFirstLastPara="1" wrap="square" lIns="91425" tIns="91425" rIns="91425" bIns="91425" anchor="b" anchorCtr="0">
            <a:noAutofit/>
          </a:bodyPr>
          <a:lstStyle/>
          <a:p>
            <a:r>
              <a:rPr lang="es-MX" sz="3600" dirty="0">
                <a:solidFill>
                  <a:srgbClr val="00B050"/>
                </a:solidFill>
              </a:rPr>
              <a:t>&lt;/ GRACIAS</a:t>
            </a:r>
          </a:p>
        </p:txBody>
      </p:sp>
      <p:sp>
        <p:nvSpPr>
          <p:cNvPr id="85" name="Google Shape;85;p15"/>
          <p:cNvSpPr txBox="1">
            <a:spLocks noGrp="1"/>
          </p:cNvSpPr>
          <p:nvPr>
            <p:ph type="subTitle" idx="1"/>
          </p:nvPr>
        </p:nvSpPr>
        <p:spPr>
          <a:xfrm>
            <a:off x="2557913" y="3461924"/>
            <a:ext cx="3043800" cy="7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Bases de </a:t>
            </a:r>
            <a:r>
              <a:rPr lang="pt-BR" dirty="0" err="1"/>
              <a:t>Datos</a:t>
            </a:r>
            <a:r>
              <a:rPr lang="pt-BR" dirty="0"/>
              <a:t> - SQL Server</a:t>
            </a:r>
            <a:endParaRPr dirty="0"/>
          </a:p>
        </p:txBody>
      </p:sp>
      <p:grpSp>
        <p:nvGrpSpPr>
          <p:cNvPr id="86" name="Google Shape;86;p15"/>
          <p:cNvGrpSpPr/>
          <p:nvPr/>
        </p:nvGrpSpPr>
        <p:grpSpPr>
          <a:xfrm>
            <a:off x="252971" y="2941696"/>
            <a:ext cx="1864800" cy="718498"/>
            <a:chOff x="488525" y="3093501"/>
            <a:chExt cx="1864800" cy="718498"/>
          </a:xfrm>
        </p:grpSpPr>
        <p:grpSp>
          <p:nvGrpSpPr>
            <p:cNvPr id="87" name="Google Shape;87;p15"/>
            <p:cNvGrpSpPr/>
            <p:nvPr/>
          </p:nvGrpSpPr>
          <p:grpSpPr>
            <a:xfrm>
              <a:off x="488525" y="3093501"/>
              <a:ext cx="1864800" cy="718498"/>
              <a:chOff x="488525" y="3093501"/>
              <a:chExt cx="1864800" cy="718498"/>
            </a:xfrm>
          </p:grpSpPr>
          <p:sp>
            <p:nvSpPr>
              <p:cNvPr id="88" name="Google Shape;88;p15"/>
              <p:cNvSpPr/>
              <p:nvPr/>
            </p:nvSpPr>
            <p:spPr>
              <a:xfrm>
                <a:off x="488525" y="3348799"/>
                <a:ext cx="1864800" cy="4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488525" y="3093501"/>
                <a:ext cx="18648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15"/>
            <p:cNvGrpSpPr/>
            <p:nvPr/>
          </p:nvGrpSpPr>
          <p:grpSpPr>
            <a:xfrm>
              <a:off x="693113" y="3432625"/>
              <a:ext cx="1455642" cy="295547"/>
              <a:chOff x="704072" y="2828928"/>
              <a:chExt cx="1455642" cy="295547"/>
            </a:xfrm>
          </p:grpSpPr>
          <p:sp>
            <p:nvSpPr>
              <p:cNvPr id="91" name="Google Shape;91;p15"/>
              <p:cNvSpPr/>
              <p:nvPr/>
            </p:nvSpPr>
            <p:spPr>
              <a:xfrm>
                <a:off x="704072" y="2828928"/>
                <a:ext cx="295547" cy="295547"/>
              </a:xfrm>
              <a:custGeom>
                <a:avLst/>
                <a:gdLst/>
                <a:ahLst/>
                <a:cxnLst/>
                <a:rect l="l" t="t" r="r" b="b"/>
                <a:pathLst>
                  <a:path w="3170" h="3170" extrusionOk="0">
                    <a:moveTo>
                      <a:pt x="701" y="1"/>
                    </a:moveTo>
                    <a:cubicBezTo>
                      <a:pt x="301" y="1"/>
                      <a:pt x="1" y="334"/>
                      <a:pt x="1" y="701"/>
                    </a:cubicBezTo>
                    <a:lnTo>
                      <a:pt x="1" y="2436"/>
                    </a:lnTo>
                    <a:cubicBezTo>
                      <a:pt x="1" y="2869"/>
                      <a:pt x="334" y="3169"/>
                      <a:pt x="701" y="3169"/>
                    </a:cubicBezTo>
                    <a:lnTo>
                      <a:pt x="2469" y="3169"/>
                    </a:lnTo>
                    <a:cubicBezTo>
                      <a:pt x="2870" y="3169"/>
                      <a:pt x="3170" y="2836"/>
                      <a:pt x="3170" y="2436"/>
                    </a:cubicBezTo>
                    <a:lnTo>
                      <a:pt x="3170" y="701"/>
                    </a:lnTo>
                    <a:cubicBezTo>
                      <a:pt x="3170" y="267"/>
                      <a:pt x="2836" y="1"/>
                      <a:pt x="2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1095931" y="2922255"/>
                <a:ext cx="1063783" cy="21816"/>
              </a:xfrm>
              <a:custGeom>
                <a:avLst/>
                <a:gdLst/>
                <a:ahLst/>
                <a:cxnLst/>
                <a:rect l="l" t="t" r="r" b="b"/>
                <a:pathLst>
                  <a:path w="11410" h="234" extrusionOk="0">
                    <a:moveTo>
                      <a:pt x="134" y="0"/>
                    </a:moveTo>
                    <a:cubicBezTo>
                      <a:pt x="68" y="0"/>
                      <a:pt x="1" y="34"/>
                      <a:pt x="1" y="100"/>
                    </a:cubicBezTo>
                    <a:cubicBezTo>
                      <a:pt x="1" y="200"/>
                      <a:pt x="68" y="234"/>
                      <a:pt x="134" y="234"/>
                    </a:cubicBezTo>
                    <a:lnTo>
                      <a:pt x="11276" y="234"/>
                    </a:lnTo>
                    <a:cubicBezTo>
                      <a:pt x="11342" y="234"/>
                      <a:pt x="11409" y="200"/>
                      <a:pt x="11409" y="100"/>
                    </a:cubicBezTo>
                    <a:cubicBezTo>
                      <a:pt x="11409" y="34"/>
                      <a:pt x="11309" y="0"/>
                      <a:pt x="11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095931" y="3003088"/>
                <a:ext cx="684327" cy="21910"/>
              </a:xfrm>
              <a:custGeom>
                <a:avLst/>
                <a:gdLst/>
                <a:ahLst/>
                <a:cxnLst/>
                <a:rect l="l" t="t" r="r" b="b"/>
                <a:pathLst>
                  <a:path w="7340" h="235" extrusionOk="0">
                    <a:moveTo>
                      <a:pt x="134" y="1"/>
                    </a:moveTo>
                    <a:cubicBezTo>
                      <a:pt x="68" y="1"/>
                      <a:pt x="1" y="34"/>
                      <a:pt x="1" y="134"/>
                    </a:cubicBezTo>
                    <a:cubicBezTo>
                      <a:pt x="1" y="201"/>
                      <a:pt x="68" y="234"/>
                      <a:pt x="134" y="234"/>
                    </a:cubicBezTo>
                    <a:lnTo>
                      <a:pt x="7239" y="234"/>
                    </a:lnTo>
                    <a:cubicBezTo>
                      <a:pt x="7306" y="234"/>
                      <a:pt x="7339" y="201"/>
                      <a:pt x="7339" y="134"/>
                    </a:cubicBezTo>
                    <a:cubicBezTo>
                      <a:pt x="7339" y="67"/>
                      <a:pt x="7273" y="1"/>
                      <a:pt x="7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5"/>
            <p:cNvGrpSpPr/>
            <p:nvPr/>
          </p:nvGrpSpPr>
          <p:grpSpPr>
            <a:xfrm>
              <a:off x="1892128" y="3177685"/>
              <a:ext cx="361833" cy="86930"/>
              <a:chOff x="2513203" y="3027163"/>
              <a:chExt cx="361833" cy="86930"/>
            </a:xfrm>
          </p:grpSpPr>
          <p:sp>
            <p:nvSpPr>
              <p:cNvPr id="95" name="Google Shape;95;p15"/>
              <p:cNvSpPr/>
              <p:nvPr/>
            </p:nvSpPr>
            <p:spPr>
              <a:xfrm>
                <a:off x="2513203" y="3027163"/>
                <a:ext cx="88213" cy="86930"/>
              </a:xfrm>
              <a:custGeom>
                <a:avLst/>
                <a:gdLst/>
                <a:ahLst/>
                <a:cxnLst/>
                <a:rect l="l" t="t" r="r" b="b"/>
                <a:pathLst>
                  <a:path w="2269" h="2236" extrusionOk="0">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650635" y="3027163"/>
                <a:ext cx="88252" cy="86930"/>
              </a:xfrm>
              <a:custGeom>
                <a:avLst/>
                <a:gdLst/>
                <a:ahLst/>
                <a:cxnLst/>
                <a:rect l="l" t="t" r="r" b="b"/>
                <a:pathLst>
                  <a:path w="2270" h="2236" extrusionOk="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786822" y="3027163"/>
                <a:ext cx="88213" cy="86930"/>
              </a:xfrm>
              <a:custGeom>
                <a:avLst/>
                <a:gdLst/>
                <a:ahLst/>
                <a:cxnLst/>
                <a:rect l="l" t="t" r="r" b="b"/>
                <a:pathLst>
                  <a:path w="2269" h="2236" extrusionOk="0">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a:extLst>
              <a:ext uri="{FF2B5EF4-FFF2-40B4-BE49-F238E27FC236}">
                <a16:creationId xmlns:a16="http://schemas.microsoft.com/office/drawing/2014/main" id="{08DEEA10-8AFD-45E9-9665-5A7220E7A06B}"/>
              </a:ext>
            </a:extLst>
          </p:cNvPr>
          <p:cNvPicPr>
            <a:picLocks noChangeAspect="1"/>
          </p:cNvPicPr>
          <p:nvPr/>
        </p:nvPicPr>
        <p:blipFill>
          <a:blip r:embed="rId3"/>
          <a:stretch>
            <a:fillRect/>
          </a:stretch>
        </p:blipFill>
        <p:spPr>
          <a:xfrm>
            <a:off x="5483123" y="3663860"/>
            <a:ext cx="3462828" cy="975445"/>
          </a:xfrm>
          <a:prstGeom prst="rect">
            <a:avLst/>
          </a:prstGeom>
        </p:spPr>
      </p:pic>
      <p:sp>
        <p:nvSpPr>
          <p:cNvPr id="26" name="Google Shape;85;p15">
            <a:extLst>
              <a:ext uri="{FF2B5EF4-FFF2-40B4-BE49-F238E27FC236}">
                <a16:creationId xmlns:a16="http://schemas.microsoft.com/office/drawing/2014/main" id="{832155AF-64C3-481D-B075-0C4B0CD5E4D3}"/>
              </a:ext>
            </a:extLst>
          </p:cNvPr>
          <p:cNvSpPr txBox="1">
            <a:spLocks/>
          </p:cNvSpPr>
          <p:nvPr/>
        </p:nvSpPr>
        <p:spPr>
          <a:xfrm>
            <a:off x="5601713" y="3965911"/>
            <a:ext cx="3043800" cy="71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r>
              <a:rPr lang="pt-BR" dirty="0" err="1"/>
              <a:t>by</a:t>
            </a:r>
            <a:r>
              <a:rPr lang="pt-BR" dirty="0"/>
              <a:t> Jamil Alex Quispe Valencia</a:t>
            </a:r>
          </a:p>
        </p:txBody>
      </p:sp>
    </p:spTree>
    <p:extLst>
      <p:ext uri="{BB962C8B-B14F-4D97-AF65-F5344CB8AC3E}">
        <p14:creationId xmlns:p14="http://schemas.microsoft.com/office/powerpoint/2010/main" val="16257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7960150" y="3070053"/>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7918475" y="2298096"/>
            <a:ext cx="347435" cy="345534"/>
            <a:chOff x="3527780" y="2885263"/>
            <a:chExt cx="347435" cy="345534"/>
          </a:xfrm>
        </p:grpSpPr>
        <p:sp>
          <p:nvSpPr>
            <p:cNvPr id="141" name="Google Shape;141;p17"/>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7"/>
          <p:cNvGrpSpPr/>
          <p:nvPr/>
        </p:nvGrpSpPr>
        <p:grpSpPr>
          <a:xfrm>
            <a:off x="7984671" y="3842588"/>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Selección de la base de datos recién creada: la base de datos “LADITA_SRL” </a:t>
            </a:r>
          </a:p>
        </p:txBody>
      </p:sp>
      <p:pic>
        <p:nvPicPr>
          <p:cNvPr id="2" name="Imagen 1">
            <a:extLst>
              <a:ext uri="{FF2B5EF4-FFF2-40B4-BE49-F238E27FC236}">
                <a16:creationId xmlns:a16="http://schemas.microsoft.com/office/drawing/2014/main" id="{E1AF9C32-E5F4-FA58-A5FF-09DCC8F7FAD0}"/>
              </a:ext>
            </a:extLst>
          </p:cNvPr>
          <p:cNvPicPr>
            <a:picLocks noChangeAspect="1"/>
          </p:cNvPicPr>
          <p:nvPr/>
        </p:nvPicPr>
        <p:blipFill>
          <a:blip r:embed="rId3"/>
          <a:stretch>
            <a:fillRect/>
          </a:stretch>
        </p:blipFill>
        <p:spPr>
          <a:xfrm>
            <a:off x="1976160" y="1747087"/>
            <a:ext cx="4996729" cy="2269963"/>
          </a:xfrm>
          <a:prstGeom prst="rect">
            <a:avLst/>
          </a:prstGeom>
        </p:spPr>
      </p:pic>
    </p:spTree>
    <p:extLst>
      <p:ext uri="{BB962C8B-B14F-4D97-AF65-F5344CB8AC3E}">
        <p14:creationId xmlns:p14="http://schemas.microsoft.com/office/powerpoint/2010/main" val="136865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7960150" y="3070053"/>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7918475" y="2298096"/>
            <a:ext cx="347435" cy="345534"/>
            <a:chOff x="3527780" y="2885263"/>
            <a:chExt cx="347435" cy="345534"/>
          </a:xfrm>
        </p:grpSpPr>
        <p:sp>
          <p:nvSpPr>
            <p:cNvPr id="141" name="Google Shape;141;p17"/>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7"/>
          <p:cNvGrpSpPr/>
          <p:nvPr/>
        </p:nvGrpSpPr>
        <p:grpSpPr>
          <a:xfrm>
            <a:off x="7984671" y="3842588"/>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Creamos la tabla Clientes </a:t>
            </a:r>
            <a:r>
              <a:rPr lang="es-MX" sz="1400" dirty="0">
                <a:solidFill>
                  <a:schemeClr val="accent2">
                    <a:lumMod val="60000"/>
                    <a:lumOff val="40000"/>
                  </a:schemeClr>
                </a:solidFill>
              </a:rPr>
              <a:t>.</a:t>
            </a:r>
          </a:p>
        </p:txBody>
      </p:sp>
      <p:sp>
        <p:nvSpPr>
          <p:cNvPr id="56" name="Google Shape;108;p17">
            <a:extLst>
              <a:ext uri="{FF2B5EF4-FFF2-40B4-BE49-F238E27FC236}">
                <a16:creationId xmlns:a16="http://schemas.microsoft.com/office/drawing/2014/main" id="{404C85FB-D78C-401B-A0D8-862CC259B115}"/>
              </a:ext>
            </a:extLst>
          </p:cNvPr>
          <p:cNvSpPr txBox="1">
            <a:spLocks/>
          </p:cNvSpPr>
          <p:nvPr/>
        </p:nvSpPr>
        <p:spPr>
          <a:xfrm>
            <a:off x="6307706" y="1839243"/>
            <a:ext cx="2686216" cy="388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Diseño a replicar de la tabla</a:t>
            </a:r>
            <a:endParaRPr lang="es-MX" sz="1400" dirty="0">
              <a:solidFill>
                <a:schemeClr val="accent2">
                  <a:lumMod val="60000"/>
                  <a:lumOff val="40000"/>
                </a:schemeClr>
              </a:solidFill>
            </a:endParaRPr>
          </a:p>
        </p:txBody>
      </p:sp>
      <p:pic>
        <p:nvPicPr>
          <p:cNvPr id="2" name="Imagen 1">
            <a:extLst>
              <a:ext uri="{FF2B5EF4-FFF2-40B4-BE49-F238E27FC236}">
                <a16:creationId xmlns:a16="http://schemas.microsoft.com/office/drawing/2014/main" id="{3249BADC-95B2-8ABA-5529-7BB90D2BA4F8}"/>
              </a:ext>
            </a:extLst>
          </p:cNvPr>
          <p:cNvPicPr>
            <a:picLocks noChangeAspect="1"/>
          </p:cNvPicPr>
          <p:nvPr/>
        </p:nvPicPr>
        <p:blipFill>
          <a:blip r:embed="rId3"/>
          <a:stretch>
            <a:fillRect/>
          </a:stretch>
        </p:blipFill>
        <p:spPr>
          <a:xfrm>
            <a:off x="1487575" y="1635450"/>
            <a:ext cx="4254134" cy="2300978"/>
          </a:xfrm>
          <a:prstGeom prst="rect">
            <a:avLst/>
          </a:prstGeom>
        </p:spPr>
      </p:pic>
      <p:pic>
        <p:nvPicPr>
          <p:cNvPr id="4" name="Imagen 3">
            <a:extLst>
              <a:ext uri="{FF2B5EF4-FFF2-40B4-BE49-F238E27FC236}">
                <a16:creationId xmlns:a16="http://schemas.microsoft.com/office/drawing/2014/main" id="{F2AD12E7-6C64-0320-B0B0-1317940B43F6}"/>
              </a:ext>
            </a:extLst>
          </p:cNvPr>
          <p:cNvPicPr>
            <a:picLocks noChangeAspect="1"/>
          </p:cNvPicPr>
          <p:nvPr/>
        </p:nvPicPr>
        <p:blipFill>
          <a:blip r:embed="rId4"/>
          <a:stretch>
            <a:fillRect/>
          </a:stretch>
        </p:blipFill>
        <p:spPr>
          <a:xfrm>
            <a:off x="6212511" y="2358147"/>
            <a:ext cx="1545346" cy="1605554"/>
          </a:xfrm>
          <a:prstGeom prst="rect">
            <a:avLst/>
          </a:prstGeom>
        </p:spPr>
      </p:pic>
    </p:spTree>
    <p:extLst>
      <p:ext uri="{BB962C8B-B14F-4D97-AF65-F5344CB8AC3E}">
        <p14:creationId xmlns:p14="http://schemas.microsoft.com/office/powerpoint/2010/main" val="2751287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4" name="Google Shape;164;p17"/>
          <p:cNvGrpSpPr/>
          <p:nvPr/>
        </p:nvGrpSpPr>
        <p:grpSpPr>
          <a:xfrm>
            <a:off x="8103122" y="4148740"/>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Insertamos datos en la tabla Clientes :</a:t>
            </a:r>
            <a:endParaRPr lang="es-MX" sz="1400" dirty="0">
              <a:solidFill>
                <a:schemeClr val="accent2">
                  <a:lumMod val="60000"/>
                  <a:lumOff val="40000"/>
                </a:schemeClr>
              </a:solidFill>
            </a:endParaRPr>
          </a:p>
        </p:txBody>
      </p:sp>
      <p:pic>
        <p:nvPicPr>
          <p:cNvPr id="2" name="Imagen 1">
            <a:extLst>
              <a:ext uri="{FF2B5EF4-FFF2-40B4-BE49-F238E27FC236}">
                <a16:creationId xmlns:a16="http://schemas.microsoft.com/office/drawing/2014/main" id="{5889B3D6-9732-2416-3131-614D8BDDEF59}"/>
              </a:ext>
            </a:extLst>
          </p:cNvPr>
          <p:cNvPicPr>
            <a:picLocks noChangeAspect="1"/>
          </p:cNvPicPr>
          <p:nvPr/>
        </p:nvPicPr>
        <p:blipFill>
          <a:blip r:embed="rId3"/>
          <a:stretch>
            <a:fillRect/>
          </a:stretch>
        </p:blipFill>
        <p:spPr>
          <a:xfrm>
            <a:off x="1218432" y="1808237"/>
            <a:ext cx="6420283" cy="2072512"/>
          </a:xfrm>
          <a:prstGeom prst="rect">
            <a:avLst/>
          </a:prstGeom>
        </p:spPr>
      </p:pic>
    </p:spTree>
    <p:extLst>
      <p:ext uri="{BB962C8B-B14F-4D97-AF65-F5344CB8AC3E}">
        <p14:creationId xmlns:p14="http://schemas.microsoft.com/office/powerpoint/2010/main" val="2769659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4" name="Google Shape;164;p17"/>
          <p:cNvGrpSpPr/>
          <p:nvPr/>
        </p:nvGrpSpPr>
        <p:grpSpPr>
          <a:xfrm>
            <a:off x="8049345" y="4357431"/>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Creamos la tabla Destinos:</a:t>
            </a:r>
            <a:endParaRPr lang="es-MX" sz="1400" dirty="0">
              <a:solidFill>
                <a:schemeClr val="accent2">
                  <a:lumMod val="60000"/>
                  <a:lumOff val="40000"/>
                </a:schemeClr>
              </a:solidFill>
            </a:endParaRPr>
          </a:p>
        </p:txBody>
      </p:sp>
      <p:sp>
        <p:nvSpPr>
          <p:cNvPr id="51" name="Google Shape;108;p17">
            <a:extLst>
              <a:ext uri="{FF2B5EF4-FFF2-40B4-BE49-F238E27FC236}">
                <a16:creationId xmlns:a16="http://schemas.microsoft.com/office/drawing/2014/main" id="{04053AFA-3ABC-4412-9910-8154049A78AC}"/>
              </a:ext>
            </a:extLst>
          </p:cNvPr>
          <p:cNvSpPr txBox="1">
            <a:spLocks/>
          </p:cNvSpPr>
          <p:nvPr/>
        </p:nvSpPr>
        <p:spPr>
          <a:xfrm>
            <a:off x="6307706" y="1839243"/>
            <a:ext cx="2686216" cy="388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Diseño a replicar de la tabla</a:t>
            </a:r>
            <a:endParaRPr lang="es-MX" sz="1400" dirty="0">
              <a:solidFill>
                <a:schemeClr val="accent2">
                  <a:lumMod val="60000"/>
                  <a:lumOff val="40000"/>
                </a:schemeClr>
              </a:solidFill>
            </a:endParaRPr>
          </a:p>
        </p:txBody>
      </p:sp>
      <p:pic>
        <p:nvPicPr>
          <p:cNvPr id="4" name="Imagen 3">
            <a:extLst>
              <a:ext uri="{FF2B5EF4-FFF2-40B4-BE49-F238E27FC236}">
                <a16:creationId xmlns:a16="http://schemas.microsoft.com/office/drawing/2014/main" id="{1EC63674-CFF3-5BF1-3C95-E83A2BAB7E36}"/>
              </a:ext>
            </a:extLst>
          </p:cNvPr>
          <p:cNvPicPr>
            <a:picLocks noChangeAspect="1"/>
          </p:cNvPicPr>
          <p:nvPr/>
        </p:nvPicPr>
        <p:blipFill>
          <a:blip r:embed="rId3"/>
          <a:stretch>
            <a:fillRect/>
          </a:stretch>
        </p:blipFill>
        <p:spPr>
          <a:xfrm>
            <a:off x="1594571" y="1685635"/>
            <a:ext cx="4091330" cy="1920010"/>
          </a:xfrm>
          <a:prstGeom prst="rect">
            <a:avLst/>
          </a:prstGeom>
        </p:spPr>
      </p:pic>
      <p:pic>
        <p:nvPicPr>
          <p:cNvPr id="7" name="Imagen 6">
            <a:extLst>
              <a:ext uri="{FF2B5EF4-FFF2-40B4-BE49-F238E27FC236}">
                <a16:creationId xmlns:a16="http://schemas.microsoft.com/office/drawing/2014/main" id="{EEA0D98B-9C1D-ECA2-0B5F-86CB98B7F3F6}"/>
              </a:ext>
            </a:extLst>
          </p:cNvPr>
          <p:cNvPicPr>
            <a:picLocks noChangeAspect="1"/>
          </p:cNvPicPr>
          <p:nvPr/>
        </p:nvPicPr>
        <p:blipFill>
          <a:blip r:embed="rId4"/>
          <a:stretch>
            <a:fillRect/>
          </a:stretch>
        </p:blipFill>
        <p:spPr>
          <a:xfrm>
            <a:off x="6206881" y="2295652"/>
            <a:ext cx="2378382" cy="1673389"/>
          </a:xfrm>
          <a:prstGeom prst="rect">
            <a:avLst/>
          </a:prstGeom>
        </p:spPr>
      </p:pic>
    </p:spTree>
    <p:extLst>
      <p:ext uri="{BB962C8B-B14F-4D97-AF65-F5344CB8AC3E}">
        <p14:creationId xmlns:p14="http://schemas.microsoft.com/office/powerpoint/2010/main" val="18137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713235" y="267799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9" name="Google Shape;129;p17"/>
          <p:cNvGrpSpPr/>
          <p:nvPr/>
        </p:nvGrpSpPr>
        <p:grpSpPr>
          <a:xfrm>
            <a:off x="8029801" y="4183539"/>
            <a:ext cx="264084" cy="347783"/>
            <a:chOff x="864062" y="2884503"/>
            <a:chExt cx="264084" cy="347783"/>
          </a:xfrm>
        </p:grpSpPr>
        <p:sp>
          <p:nvSpPr>
            <p:cNvPr id="130" name="Google Shape;130;p17"/>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8226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Insertamos datos en la tabla Destinos:</a:t>
            </a:r>
            <a:endParaRPr lang="es-MX" sz="1400" dirty="0">
              <a:solidFill>
                <a:schemeClr val="accent2">
                  <a:lumMod val="60000"/>
                  <a:lumOff val="40000"/>
                </a:schemeClr>
              </a:solidFill>
            </a:endParaRPr>
          </a:p>
        </p:txBody>
      </p:sp>
      <p:pic>
        <p:nvPicPr>
          <p:cNvPr id="4" name="Imagen 3">
            <a:extLst>
              <a:ext uri="{FF2B5EF4-FFF2-40B4-BE49-F238E27FC236}">
                <a16:creationId xmlns:a16="http://schemas.microsoft.com/office/drawing/2014/main" id="{5E6EFAEE-07FC-D90F-F204-EB96D4D2E0F5}"/>
              </a:ext>
            </a:extLst>
          </p:cNvPr>
          <p:cNvPicPr>
            <a:picLocks noChangeAspect="1"/>
          </p:cNvPicPr>
          <p:nvPr/>
        </p:nvPicPr>
        <p:blipFill>
          <a:blip r:embed="rId3"/>
          <a:stretch>
            <a:fillRect/>
          </a:stretch>
        </p:blipFill>
        <p:spPr>
          <a:xfrm>
            <a:off x="1443837" y="1664849"/>
            <a:ext cx="6068401" cy="2144262"/>
          </a:xfrm>
          <a:prstGeom prst="rect">
            <a:avLst/>
          </a:prstGeom>
        </p:spPr>
      </p:pic>
    </p:spTree>
    <p:extLst>
      <p:ext uri="{BB962C8B-B14F-4D97-AF65-F5344CB8AC3E}">
        <p14:creationId xmlns:p14="http://schemas.microsoft.com/office/powerpoint/2010/main" val="168333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2" name="Google Shape;112;p17"/>
          <p:cNvSpPr/>
          <p:nvPr/>
        </p:nvSpPr>
        <p:spPr>
          <a:xfrm>
            <a:off x="5306016" y="825733"/>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64" name="Google Shape;164;p17"/>
          <p:cNvGrpSpPr/>
          <p:nvPr/>
        </p:nvGrpSpPr>
        <p:grpSpPr>
          <a:xfrm>
            <a:off x="8049345" y="4357431"/>
            <a:ext cx="215044" cy="348924"/>
            <a:chOff x="2691555" y="2884503"/>
            <a:chExt cx="215044" cy="348924"/>
          </a:xfrm>
        </p:grpSpPr>
        <p:sp>
          <p:nvSpPr>
            <p:cNvPr id="165" name="Google Shape;165;p17"/>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7"/>
          <p:cNvGrpSpPr/>
          <p:nvPr/>
        </p:nvGrpSpPr>
        <p:grpSpPr>
          <a:xfrm>
            <a:off x="7909985" y="1587301"/>
            <a:ext cx="364415" cy="220936"/>
            <a:chOff x="3961923" y="2486317"/>
            <a:chExt cx="364415" cy="220936"/>
          </a:xfrm>
        </p:grpSpPr>
        <p:sp>
          <p:nvSpPr>
            <p:cNvPr id="169" name="Google Shape;169;p17"/>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08;p17">
            <a:extLst>
              <a:ext uri="{FF2B5EF4-FFF2-40B4-BE49-F238E27FC236}">
                <a16:creationId xmlns:a16="http://schemas.microsoft.com/office/drawing/2014/main" id="{84A1F570-E503-44ED-B2AE-198950553066}"/>
              </a:ext>
            </a:extLst>
          </p:cNvPr>
          <p:cNvSpPr txBox="1">
            <a:spLocks/>
          </p:cNvSpPr>
          <p:nvPr/>
        </p:nvSpPr>
        <p:spPr>
          <a:xfrm>
            <a:off x="893413" y="786069"/>
            <a:ext cx="7704000" cy="669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Creamos la tabla Paquetes: </a:t>
            </a:r>
            <a:endParaRPr lang="es-MX" sz="1400" dirty="0">
              <a:solidFill>
                <a:schemeClr val="accent2">
                  <a:lumMod val="60000"/>
                  <a:lumOff val="40000"/>
                </a:schemeClr>
              </a:solidFill>
            </a:endParaRPr>
          </a:p>
        </p:txBody>
      </p:sp>
      <p:sp>
        <p:nvSpPr>
          <p:cNvPr id="16" name="Google Shape;108;p17">
            <a:extLst>
              <a:ext uri="{FF2B5EF4-FFF2-40B4-BE49-F238E27FC236}">
                <a16:creationId xmlns:a16="http://schemas.microsoft.com/office/drawing/2014/main" id="{19263ABE-D287-43E2-81C5-FC328D58F5AD}"/>
              </a:ext>
            </a:extLst>
          </p:cNvPr>
          <p:cNvSpPr txBox="1">
            <a:spLocks/>
          </p:cNvSpPr>
          <p:nvPr/>
        </p:nvSpPr>
        <p:spPr>
          <a:xfrm>
            <a:off x="6126952" y="2142526"/>
            <a:ext cx="2686216" cy="388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s-MX" sz="1400" dirty="0">
                <a:solidFill>
                  <a:schemeClr val="accent1">
                    <a:lumMod val="75000"/>
                  </a:schemeClr>
                </a:solidFill>
              </a:rPr>
              <a:t>Diseño a replicar de la tabla</a:t>
            </a:r>
            <a:endParaRPr lang="es-MX" sz="1400" dirty="0">
              <a:solidFill>
                <a:schemeClr val="accent2">
                  <a:lumMod val="60000"/>
                  <a:lumOff val="40000"/>
                </a:schemeClr>
              </a:solidFill>
            </a:endParaRPr>
          </a:p>
        </p:txBody>
      </p:sp>
      <p:pic>
        <p:nvPicPr>
          <p:cNvPr id="3" name="Imagen 2">
            <a:extLst>
              <a:ext uri="{FF2B5EF4-FFF2-40B4-BE49-F238E27FC236}">
                <a16:creationId xmlns:a16="http://schemas.microsoft.com/office/drawing/2014/main" id="{586423DB-6BBC-2B2D-4D46-70523A6D695E}"/>
              </a:ext>
            </a:extLst>
          </p:cNvPr>
          <p:cNvPicPr>
            <a:picLocks noChangeAspect="1"/>
          </p:cNvPicPr>
          <p:nvPr/>
        </p:nvPicPr>
        <p:blipFill>
          <a:blip r:embed="rId3"/>
          <a:stretch>
            <a:fillRect/>
          </a:stretch>
        </p:blipFill>
        <p:spPr>
          <a:xfrm>
            <a:off x="6524975" y="2568931"/>
            <a:ext cx="1878790" cy="1776620"/>
          </a:xfrm>
          <a:prstGeom prst="rect">
            <a:avLst/>
          </a:prstGeom>
        </p:spPr>
      </p:pic>
      <p:pic>
        <p:nvPicPr>
          <p:cNvPr id="5" name="Imagen 4">
            <a:extLst>
              <a:ext uri="{FF2B5EF4-FFF2-40B4-BE49-F238E27FC236}">
                <a16:creationId xmlns:a16="http://schemas.microsoft.com/office/drawing/2014/main" id="{C327FE0C-D1DC-F865-BF59-115CA92C4FBD}"/>
              </a:ext>
            </a:extLst>
          </p:cNvPr>
          <p:cNvPicPr>
            <a:picLocks noChangeAspect="1"/>
          </p:cNvPicPr>
          <p:nvPr/>
        </p:nvPicPr>
        <p:blipFill>
          <a:blip r:embed="rId4"/>
          <a:stretch>
            <a:fillRect/>
          </a:stretch>
        </p:blipFill>
        <p:spPr>
          <a:xfrm>
            <a:off x="685134" y="1697769"/>
            <a:ext cx="5080388" cy="2273301"/>
          </a:xfrm>
          <a:prstGeom prst="rect">
            <a:avLst/>
          </a:prstGeom>
        </p:spPr>
      </p:pic>
    </p:spTree>
    <p:extLst>
      <p:ext uri="{BB962C8B-B14F-4D97-AF65-F5344CB8AC3E}">
        <p14:creationId xmlns:p14="http://schemas.microsoft.com/office/powerpoint/2010/main" val="471356141"/>
      </p:ext>
    </p:extLst>
  </p:cSld>
  <p:clrMapOvr>
    <a:masterClrMapping/>
  </p:clrMapOvr>
</p:sld>
</file>

<file path=ppt/theme/theme1.xml><?xml version="1.0" encoding="utf-8"?>
<a:theme xmlns:a="http://schemas.openxmlformats.org/drawingml/2006/main" name="New Operating System Design Pitch Deck  Infographics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1174</TotalTime>
  <Words>1141</Words>
  <Application>Microsoft Office PowerPoint</Application>
  <PresentationFormat>Presentación en pantalla (16:9)</PresentationFormat>
  <Paragraphs>98</Paragraphs>
  <Slides>39</Slides>
  <Notes>39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39</vt:i4>
      </vt:variant>
    </vt:vector>
  </HeadingPairs>
  <TitlesOfParts>
    <vt:vector size="44" baseType="lpstr">
      <vt:lpstr>Source Code Pro</vt:lpstr>
      <vt:lpstr>Arial</vt:lpstr>
      <vt:lpstr>Quantico</vt:lpstr>
      <vt:lpstr>Nunito Light</vt:lpstr>
      <vt:lpstr>New Operating System Design Pitch Deck  Infographics by Slidesgo</vt:lpstr>
      <vt:lpstr>Procesual Hito 4 Base de Datos I - 2023</vt:lpstr>
      <vt:lpstr>&lt;/ Consigna Y Detalle del problema </vt:lpstr>
      <vt:lpstr>&lt;/ I.- Diseñamos nuestra propia base de datos con los Detalles y consignas asignadas: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&lt;/ Con el comando SELECT*FROM mostramos todas las tablas creadas</vt:lpstr>
      <vt:lpstr>&lt;/ Comparamos si los datos ingresados son los mismos que deben estar ingresados. TABLA Clientes</vt:lpstr>
      <vt:lpstr>&lt;/ Comparamos si los datos ingresados son los mismos que deben estar ingresados. TABLA Destinos</vt:lpstr>
      <vt:lpstr>&lt;/ Comparamos si los datos ingresados son los mismos que deben estar ingresados. TABLA Paquetes</vt:lpstr>
      <vt:lpstr>&lt;/ Comparamos si los datos ingresados son los mismos que deben estar ingresados. TABLA Reservas</vt:lpstr>
      <vt:lpstr>&lt;/ Comparamos si los datos ingresados son los mismos que deben estar ingresados. TABLA Empleados</vt:lpstr>
      <vt:lpstr>&lt;/ Hacemos una vista generala las tablas</vt:lpstr>
      <vt:lpstr>&lt;/ II.- Manejo de conceptos</vt:lpstr>
      <vt:lpstr>&lt;/ 2.1. Muestra un ejemplo de DDL.</vt:lpstr>
      <vt:lpstr>Presentación de PowerPoint</vt:lpstr>
      <vt:lpstr>Presentación de PowerPoint</vt:lpstr>
      <vt:lpstr>&lt;/ 2.4. Defina que es una función de agregación.</vt:lpstr>
      <vt:lpstr>Presentación de PowerPoint</vt:lpstr>
      <vt:lpstr>Presentación de PowerPoint</vt:lpstr>
      <vt:lpstr>Presentación de PowerPoint</vt:lpstr>
      <vt:lpstr>Presentación de PowerPoint</vt:lpstr>
      <vt:lpstr>&lt;/ 2.9. Muestra un ejemplo del uso de MIN </vt:lpstr>
      <vt:lpstr>&lt;/ 2.9. Muestra un ejemplo del uso de MAX </vt:lpstr>
      <vt:lpstr>Presentación de PowerPoint</vt:lpstr>
      <vt:lpstr>Presentación de PowerPoint</vt:lpstr>
      <vt:lpstr>Presentación de PowerPoint</vt:lpstr>
      <vt:lpstr>Presentación de PowerPoint</vt:lpstr>
      <vt:lpstr>Presentación de PowerPoint</vt:lpstr>
      <vt:lpstr>Presentación de PowerPoint</vt:lpstr>
      <vt:lpstr>&lt;/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Procesual Hito 3 Base de Datos I - 2023</dc:title>
  <dc:creator>Alex</dc:creator>
  <cp:lastModifiedBy>Jam Alex</cp:lastModifiedBy>
  <cp:revision>35</cp:revision>
  <dcterms:modified xsi:type="dcterms:W3CDTF">2023-11-20T01:32:04Z</dcterms:modified>
</cp:coreProperties>
</file>